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366" r:id="rId2"/>
    <p:sldId id="330" r:id="rId3"/>
    <p:sldId id="384" r:id="rId4"/>
    <p:sldId id="387" r:id="rId5"/>
    <p:sldId id="390" r:id="rId6"/>
    <p:sldId id="402" r:id="rId7"/>
    <p:sldId id="403" r:id="rId8"/>
    <p:sldId id="395" r:id="rId9"/>
    <p:sldId id="396" r:id="rId10"/>
    <p:sldId id="392" r:id="rId11"/>
    <p:sldId id="401" r:id="rId12"/>
    <p:sldId id="399" r:id="rId13"/>
    <p:sldId id="373" r:id="rId1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035"/>
    <a:srgbClr val="43B02A"/>
    <a:srgbClr val="3DB049"/>
    <a:srgbClr val="3CAF48"/>
    <a:srgbClr val="67BB49"/>
    <a:srgbClr val="00DCB8"/>
    <a:srgbClr val="6A5A98"/>
    <a:srgbClr val="FA8E9E"/>
    <a:srgbClr val="FE913C"/>
    <a:srgbClr val="91CC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7" autoAdjust="0"/>
  </p:normalViewPr>
  <p:slideViewPr>
    <p:cSldViewPr>
      <p:cViewPr varScale="1">
        <p:scale>
          <a:sx n="107" d="100"/>
          <a:sy n="107" d="100"/>
        </p:scale>
        <p:origin x="165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3808C9C8-F667-456E-80EB-356B217C3042}" type="datetimeFigureOut">
              <a:rPr lang="en-US" smtClean="0"/>
              <a:t>10/2/2025</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43B86195-F585-46BB-B6E8-CE471278D5C3}" type="slidenum">
              <a:rPr lang="en-US" smtClean="0"/>
              <a:t>‹#›</a:t>
            </a:fld>
            <a:endParaRPr lang="en-US" dirty="0"/>
          </a:p>
        </p:txBody>
      </p:sp>
    </p:spTree>
    <p:extLst>
      <p:ext uri="{BB962C8B-B14F-4D97-AF65-F5344CB8AC3E}">
        <p14:creationId xmlns:p14="http://schemas.microsoft.com/office/powerpoint/2010/main" val="3595880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380A613A-69AD-4C65-81AE-108B61D43C3B}" type="datetimeFigureOut">
              <a:rPr lang="en-US" smtClean="0"/>
              <a:pPr/>
              <a:t>10/2/2025</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933C5D51-FB51-4D63-870E-1D649A32BE3E}" type="slidenum">
              <a:rPr lang="en-US" smtClean="0"/>
              <a:pPr/>
              <a:t>‹#›</a:t>
            </a:fld>
            <a:endParaRPr lang="en-US" dirty="0"/>
          </a:p>
        </p:txBody>
      </p:sp>
    </p:spTree>
    <p:extLst>
      <p:ext uri="{BB962C8B-B14F-4D97-AF65-F5344CB8AC3E}">
        <p14:creationId xmlns:p14="http://schemas.microsoft.com/office/powerpoint/2010/main" val="1193506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1</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1</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200328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10</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10</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2091886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11</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11</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1642139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12</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12</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106394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13</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13</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3580403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2</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2</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39667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B214213-E691-485E-A3CA-CD32174212DD}" type="slidenum">
              <a:rPr lang="en-US"/>
              <a:pPr/>
              <a:t>3</a:t>
            </a:fld>
            <a:endParaRPr lang="en-US" dirty="0"/>
          </a:p>
        </p:txBody>
      </p:sp>
      <p:sp>
        <p:nvSpPr>
          <p:cNvPr id="82947" name="Rectangle 7"/>
          <p:cNvSpPr txBox="1">
            <a:spLocks noGrp="1" noChangeArrowheads="1"/>
          </p:cNvSpPr>
          <p:nvPr/>
        </p:nvSpPr>
        <p:spPr bwMode="auto">
          <a:xfrm>
            <a:off x="3979757" y="8843645"/>
            <a:ext cx="3043343" cy="465455"/>
          </a:xfrm>
          <a:prstGeom prst="rect">
            <a:avLst/>
          </a:prstGeom>
          <a:noFill/>
          <a:ln w="9525">
            <a:noFill/>
            <a:miter lim="800000"/>
            <a:headEnd/>
            <a:tailEnd/>
          </a:ln>
        </p:spPr>
        <p:txBody>
          <a:bodyPr lIns="93324" tIns="46662" rIns="93324" bIns="46662" anchor="b"/>
          <a:lstStyle/>
          <a:p>
            <a:pPr algn="r"/>
            <a:fld id="{9046140A-658B-4574-A551-5222AA4335A5}" type="slidenum">
              <a:rPr lang="en-US" sz="1200"/>
              <a:pPr algn="r"/>
              <a:t>3</a:t>
            </a:fld>
            <a:endParaRPr lang="en-US" sz="1200" dirty="0"/>
          </a:p>
        </p:txBody>
      </p:sp>
      <p:sp>
        <p:nvSpPr>
          <p:cNvPr id="82948" name="Rectangle 2"/>
          <p:cNvSpPr>
            <a:spLocks noGrp="1" noRot="1" noChangeAspect="1" noChangeArrowheads="1" noTextEdit="1"/>
          </p:cNvSpPr>
          <p:nvPr>
            <p:ph type="sldImg"/>
          </p:nvPr>
        </p:nvSpPr>
        <p:spPr>
          <a:xfrm>
            <a:off x="1184275" y="698500"/>
            <a:ext cx="4654550" cy="3490913"/>
          </a:xfrm>
          <a:solidFill>
            <a:srgbClr val="FFFFFF"/>
          </a:solidFill>
          <a:ln/>
        </p:spPr>
      </p:sp>
      <p:sp>
        <p:nvSpPr>
          <p:cNvPr id="82949" name="Rectangle 3"/>
          <p:cNvSpPr>
            <a:spLocks noGrp="1" noChangeArrowheads="1"/>
          </p:cNvSpPr>
          <p:nvPr>
            <p:ph type="body" idx="1"/>
          </p:nvPr>
        </p:nvSpPr>
        <p:spPr>
          <a:xfrm>
            <a:off x="936414" y="4421823"/>
            <a:ext cx="5150273" cy="4189095"/>
          </a:xfrm>
          <a:solidFill>
            <a:srgbClr val="FFFFFF"/>
          </a:solidFill>
          <a:ln>
            <a:solidFill>
              <a:srgbClr val="000000"/>
            </a:solidFill>
          </a:ln>
        </p:spPr>
        <p:txBody>
          <a:bodyPr/>
          <a:lstStyle/>
          <a:p>
            <a:pPr eaLnBrk="1" hangingPunct="1"/>
            <a:endParaRPr lang="en-US" dirty="0"/>
          </a:p>
        </p:txBody>
      </p:sp>
    </p:spTree>
    <p:extLst>
      <p:ext uri="{BB962C8B-B14F-4D97-AF65-F5344CB8AC3E}">
        <p14:creationId xmlns:p14="http://schemas.microsoft.com/office/powerpoint/2010/main" val="3856460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C5D51-FB51-4D63-870E-1D649A32BE3E}" type="slidenum">
              <a:rPr lang="en-US" smtClean="0"/>
              <a:pPr/>
              <a:t>4</a:t>
            </a:fld>
            <a:endParaRPr lang="en-US" dirty="0"/>
          </a:p>
        </p:txBody>
      </p:sp>
    </p:spTree>
    <p:extLst>
      <p:ext uri="{BB962C8B-B14F-4D97-AF65-F5344CB8AC3E}">
        <p14:creationId xmlns:p14="http://schemas.microsoft.com/office/powerpoint/2010/main" val="152378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C5D51-FB51-4D63-870E-1D649A32BE3E}" type="slidenum">
              <a:rPr lang="en-US" smtClean="0"/>
              <a:pPr/>
              <a:t>5</a:t>
            </a:fld>
            <a:endParaRPr lang="en-US" dirty="0"/>
          </a:p>
        </p:txBody>
      </p:sp>
    </p:spTree>
    <p:extLst>
      <p:ext uri="{BB962C8B-B14F-4D97-AF65-F5344CB8AC3E}">
        <p14:creationId xmlns:p14="http://schemas.microsoft.com/office/powerpoint/2010/main" val="1671516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C5D51-FB51-4D63-870E-1D649A32BE3E}" type="slidenum">
              <a:rPr lang="en-US" smtClean="0"/>
              <a:pPr/>
              <a:t>6</a:t>
            </a:fld>
            <a:endParaRPr lang="en-US" dirty="0"/>
          </a:p>
        </p:txBody>
      </p:sp>
    </p:spTree>
    <p:extLst>
      <p:ext uri="{BB962C8B-B14F-4D97-AF65-F5344CB8AC3E}">
        <p14:creationId xmlns:p14="http://schemas.microsoft.com/office/powerpoint/2010/main" val="409407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C00000"/>
                </a:solidFill>
              </a:rPr>
              <a:t>Edit and confirm red text – then change text color to</a:t>
            </a:r>
            <a:r>
              <a:rPr lang="en-US" b="1" baseline="0" dirty="0">
                <a:solidFill>
                  <a:srgbClr val="C00000"/>
                </a:solidFill>
              </a:rPr>
              <a:t> black.</a:t>
            </a:r>
          </a:p>
          <a:p>
            <a:r>
              <a:rPr lang="en-US" b="1" baseline="0" dirty="0">
                <a:solidFill>
                  <a:srgbClr val="C00000"/>
                </a:solidFill>
              </a:rPr>
              <a:t>Delete Orthodontics if it doesn’t apply to group’s plan.</a:t>
            </a:r>
            <a:endParaRPr lang="en-US" b="1" dirty="0">
              <a:solidFill>
                <a:srgbClr val="C00000"/>
              </a:solidFill>
            </a:endParaRPr>
          </a:p>
          <a:p>
            <a:endParaRPr lang="en-US" b="1"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933C5D51-FB51-4D63-870E-1D649A32BE3E}" type="slidenum">
              <a:rPr lang="en-US" smtClean="0"/>
              <a:pPr/>
              <a:t>7</a:t>
            </a:fld>
            <a:endParaRPr lang="en-US" dirty="0"/>
          </a:p>
        </p:txBody>
      </p:sp>
    </p:spTree>
    <p:extLst>
      <p:ext uri="{BB962C8B-B14F-4D97-AF65-F5344CB8AC3E}">
        <p14:creationId xmlns:p14="http://schemas.microsoft.com/office/powerpoint/2010/main" val="1520583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C5D51-FB51-4D63-870E-1D649A32BE3E}" type="slidenum">
              <a:rPr lang="en-US" smtClean="0"/>
              <a:pPr/>
              <a:t>8</a:t>
            </a:fld>
            <a:endParaRPr lang="en-US" dirty="0"/>
          </a:p>
        </p:txBody>
      </p:sp>
    </p:spTree>
    <p:extLst>
      <p:ext uri="{BB962C8B-B14F-4D97-AF65-F5344CB8AC3E}">
        <p14:creationId xmlns:p14="http://schemas.microsoft.com/office/powerpoint/2010/main" val="1704665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933C5D51-FB51-4D63-870E-1D649A32BE3E}" type="slidenum">
              <a:rPr lang="en-US" smtClean="0"/>
              <a:pPr/>
              <a:t>9</a:t>
            </a:fld>
            <a:endParaRPr lang="en-US" dirty="0"/>
          </a:p>
        </p:txBody>
      </p:sp>
    </p:spTree>
    <p:extLst>
      <p:ext uri="{BB962C8B-B14F-4D97-AF65-F5344CB8AC3E}">
        <p14:creationId xmlns:p14="http://schemas.microsoft.com/office/powerpoint/2010/main" val="3363685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D5C6C9C-F46F-4BAE-A49C-DECB17CB83CC}" type="datetimeFigureOut">
              <a:rPr lang="en-US" smtClean="0"/>
              <a:pPr/>
              <a:t>10/2/2025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E997B37-20AA-49B9-B83E-BD80031E2AA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D5C6C9C-F46F-4BAE-A49C-DECB17CB83CC}" type="datetimeFigureOut">
              <a:rPr lang="en-US" smtClean="0"/>
              <a:pPr/>
              <a:t>10/2/2025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997B37-20AA-49B9-B83E-BD80031E2A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jpeg"/><Relationship Id="rId11" Type="http://schemas.openxmlformats.org/officeDocument/2006/relationships/image" Target="../media/image14.png"/><Relationship Id="rId5" Type="http://schemas.openxmlformats.org/officeDocument/2006/relationships/image" Target="../media/image5.jpeg"/><Relationship Id="rId10" Type="http://schemas.openxmlformats.org/officeDocument/2006/relationships/image" Target="../media/image13.jpeg"/><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14844" y="3357448"/>
            <a:ext cx="4514850" cy="1154162"/>
          </a:xfrm>
          <a:prstGeom prst="rect">
            <a:avLst/>
          </a:prstGeom>
          <a:noFill/>
        </p:spPr>
        <p:txBody>
          <a:bodyPr wrap="square" rtlCol="0">
            <a:spAutoFit/>
          </a:bodyPr>
          <a:lstStyle/>
          <a:p>
            <a:r>
              <a:rPr lang="en-US" sz="2100" dirty="0">
                <a:latin typeface="+mj-lt"/>
              </a:rPr>
              <a:t>Blue Valley School District </a:t>
            </a:r>
            <a:br>
              <a:rPr lang="en-US" sz="2100" dirty="0">
                <a:latin typeface="+mj-lt"/>
              </a:rPr>
            </a:br>
            <a:r>
              <a:rPr lang="en-US" sz="2100" dirty="0">
                <a:latin typeface="+mj-lt"/>
              </a:rPr>
              <a:t>Delta Dental of Kansas Benefits</a:t>
            </a:r>
          </a:p>
          <a:p>
            <a:endParaRPr lang="en-US" sz="1350" dirty="0">
              <a:solidFill>
                <a:schemeClr val="bg1"/>
              </a:solidFill>
              <a:latin typeface="+mj-lt"/>
            </a:endParaRPr>
          </a:p>
          <a:p>
            <a:endParaRPr lang="en-US" sz="1350" dirty="0">
              <a:solidFill>
                <a:schemeClr val="bg1"/>
              </a:solidFill>
              <a:latin typeface="+mj-lt"/>
            </a:endParaRPr>
          </a:p>
        </p:txBody>
      </p:sp>
      <p:cxnSp>
        <p:nvCxnSpPr>
          <p:cNvPr id="5" name="Straight Connector 4"/>
          <p:cNvCxnSpPr/>
          <p:nvPr/>
        </p:nvCxnSpPr>
        <p:spPr>
          <a:xfrm flipH="1" flipV="1">
            <a:off x="-1" y="5330946"/>
            <a:ext cx="9144000" cy="743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BBA7560-7CF9-A476-D95C-A897D309E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15874" cy="446492"/>
          </a:xfrm>
          <a:prstGeom prst="rect">
            <a:avLst/>
          </a:prstGeom>
        </p:spPr>
      </p:pic>
      <p:sp>
        <p:nvSpPr>
          <p:cNvPr id="8" name="Rectangle 7">
            <a:extLst>
              <a:ext uri="{FF2B5EF4-FFF2-40B4-BE49-F238E27FC236}">
                <a16:creationId xmlns:a16="http://schemas.microsoft.com/office/drawing/2014/main" id="{7A7E81EF-62E6-945F-F316-0A73D70E4F7C}"/>
              </a:ext>
            </a:extLst>
          </p:cNvPr>
          <p:cNvSpPr/>
          <p:nvPr/>
        </p:nvSpPr>
        <p:spPr>
          <a:xfrm flipH="1">
            <a:off x="6800849" y="0"/>
            <a:ext cx="2343150" cy="6858000"/>
          </a:xfrm>
          <a:prstGeom prst="rect">
            <a:avLst/>
          </a:prstGeom>
          <a:solidFill>
            <a:srgbClr val="2DB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extBox 10">
            <a:extLst>
              <a:ext uri="{FF2B5EF4-FFF2-40B4-BE49-F238E27FC236}">
                <a16:creationId xmlns:a16="http://schemas.microsoft.com/office/drawing/2014/main" id="{01DA2280-FB51-56BA-E71D-5645F4245363}"/>
              </a:ext>
            </a:extLst>
          </p:cNvPr>
          <p:cNvSpPr txBox="1"/>
          <p:nvPr/>
        </p:nvSpPr>
        <p:spPr>
          <a:xfrm>
            <a:off x="414844" y="2415851"/>
            <a:ext cx="3956539"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Open Enrollment</a:t>
            </a:r>
          </a:p>
        </p:txBody>
      </p:sp>
      <p:cxnSp>
        <p:nvCxnSpPr>
          <p:cNvPr id="13" name="Straight Connector 12">
            <a:extLst>
              <a:ext uri="{FF2B5EF4-FFF2-40B4-BE49-F238E27FC236}">
                <a16:creationId xmlns:a16="http://schemas.microsoft.com/office/drawing/2014/main" id="{39922438-2056-DFBC-7B90-4C4E597916F1}"/>
              </a:ext>
            </a:extLst>
          </p:cNvPr>
          <p:cNvCxnSpPr>
            <a:cxnSpLocks/>
          </p:cNvCxnSpPr>
          <p:nvPr/>
        </p:nvCxnSpPr>
        <p:spPr>
          <a:xfrm flipH="1">
            <a:off x="457200" y="3124200"/>
            <a:ext cx="3714749" cy="0"/>
          </a:xfrm>
          <a:prstGeom prst="line">
            <a:avLst/>
          </a:prstGeom>
          <a:ln w="57150">
            <a:solidFill>
              <a:srgbClr val="2DB035"/>
            </a:solidFill>
          </a:ln>
        </p:spPr>
        <p:style>
          <a:lnRef idx="1">
            <a:schemeClr val="accent1"/>
          </a:lnRef>
          <a:fillRef idx="0">
            <a:schemeClr val="accent1"/>
          </a:fillRef>
          <a:effectRef idx="0">
            <a:schemeClr val="accent1"/>
          </a:effectRef>
          <a:fontRef idx="minor">
            <a:schemeClr val="tx1"/>
          </a:fontRef>
        </p:style>
      </p:cxnSp>
      <p:pic>
        <p:nvPicPr>
          <p:cNvPr id="16" name="Picture 15" descr="A family posing for a picture&#10;&#10;Description automatically generated with low confidence">
            <a:extLst>
              <a:ext uri="{FF2B5EF4-FFF2-40B4-BE49-F238E27FC236}">
                <a16:creationId xmlns:a16="http://schemas.microsoft.com/office/drawing/2014/main" id="{69F98DEF-D2CF-390A-1875-CF6EECB15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8663" y="1828800"/>
            <a:ext cx="4000493" cy="3037748"/>
          </a:xfrm>
          <a:prstGeom prst="rect">
            <a:avLst/>
          </a:prstGeom>
          <a:solidFill>
            <a:srgbClr val="FFFFFF">
              <a:shade val="85000"/>
            </a:srgbClr>
          </a:solidFill>
          <a:ln w="190500" cap="sq">
            <a:solidFill>
              <a:srgbClr val="2DB035"/>
            </a:solidFill>
            <a:miter lim="800000"/>
          </a:ln>
          <a:effectLst/>
        </p:spPr>
      </p:pic>
    </p:spTree>
    <p:extLst>
      <p:ext uri="{BB962C8B-B14F-4D97-AF65-F5344CB8AC3E}">
        <p14:creationId xmlns:p14="http://schemas.microsoft.com/office/powerpoint/2010/main" val="434402864"/>
      </p:ext>
    </p:extLst>
  </p:cSld>
  <p:clrMapOvr>
    <a:masterClrMapping/>
  </p:clrMapOvr>
  <mc:AlternateContent xmlns:mc="http://schemas.openxmlformats.org/markup-compatibility/2006" xmlns:p14="http://schemas.microsoft.com/office/powerpoint/2010/main">
    <mc:Choice Requires="p14">
      <p:transition spd="slow" p14:dur="2000" advTm="8759"/>
    </mc:Choice>
    <mc:Fallback xmlns="">
      <p:transition spd="slow" advTm="875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3B02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0201"/>
            <a:ext cx="4352190" cy="1447800"/>
          </a:xfrm>
          <a:prstGeom prst="rect">
            <a:avLst/>
          </a:prstGeom>
        </p:spPr>
      </p:pic>
      <p:sp>
        <p:nvSpPr>
          <p:cNvPr id="12" name="TextBox 11"/>
          <p:cNvSpPr txBox="1"/>
          <p:nvPr/>
        </p:nvSpPr>
        <p:spPr>
          <a:xfrm>
            <a:off x="609600" y="1600200"/>
            <a:ext cx="7124700" cy="707886"/>
          </a:xfrm>
          <a:prstGeom prst="rect">
            <a:avLst/>
          </a:prstGeom>
          <a:noFill/>
        </p:spPr>
        <p:txBody>
          <a:bodyPr wrap="square" rtlCol="0">
            <a:spAutoFit/>
          </a:bodyPr>
          <a:lstStyle/>
          <a:p>
            <a:r>
              <a:rPr lang="en-US" sz="4000" dirty="0">
                <a:solidFill>
                  <a:schemeClr val="bg1"/>
                </a:solidFill>
                <a:latin typeface="+mj-lt"/>
              </a:rPr>
              <a:t>MEMBER TOOLS</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6096000"/>
            <a:ext cx="2480011" cy="277848"/>
          </a:xfrm>
          <a:prstGeom prst="rect">
            <a:avLst/>
          </a:prstGeom>
        </p:spPr>
      </p:pic>
      <p:pic>
        <p:nvPicPr>
          <p:cNvPr id="2" name="Audio 1">
            <a:hlinkClick r:id="" action="ppaction://media"/>
            <a:extLst>
              <a:ext uri="{FF2B5EF4-FFF2-40B4-BE49-F238E27FC236}">
                <a16:creationId xmlns:a16="http://schemas.microsoft.com/office/drawing/2014/main" id="{EEF24D38-0881-4FE7-9AF1-6C10C60874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923503013"/>
      </p:ext>
    </p:extLst>
  </p:cSld>
  <p:clrMapOvr>
    <a:masterClrMapping/>
  </p:clrMapOvr>
  <mc:AlternateContent xmlns:mc="http://schemas.openxmlformats.org/markup-compatibility/2006" xmlns:p14="http://schemas.microsoft.com/office/powerpoint/2010/main">
    <mc:Choice Requires="p14">
      <p:transition spd="slow" p14:dur="2000" advTm="11005"/>
    </mc:Choice>
    <mc:Fallback xmlns="">
      <p:transition spd="slow" advTm="1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010400" cy="1477962"/>
          </a:xfrm>
        </p:spPr>
        <p:txBody>
          <a:bodyPr>
            <a:noAutofit/>
          </a:bodyPr>
          <a:lstStyle/>
          <a:p>
            <a:pPr algn="l"/>
            <a:r>
              <a:rPr lang="en-US" sz="4000" dirty="0">
                <a:solidFill>
                  <a:srgbClr val="43B02A"/>
                </a:solidFill>
              </a:rPr>
              <a:t>Online Member Account</a:t>
            </a:r>
          </a:p>
        </p:txBody>
      </p:sp>
      <p:sp>
        <p:nvSpPr>
          <p:cNvPr id="3" name="Content Placeholder 2"/>
          <p:cNvSpPr>
            <a:spLocks noGrp="1"/>
          </p:cNvSpPr>
          <p:nvPr>
            <p:ph idx="1"/>
          </p:nvPr>
        </p:nvSpPr>
        <p:spPr>
          <a:xfrm>
            <a:off x="457200" y="1036589"/>
            <a:ext cx="3581400" cy="2268785"/>
          </a:xfrm>
        </p:spPr>
        <p:txBody>
          <a:bodyPr>
            <a:normAutofit/>
          </a:bodyPr>
          <a:lstStyle/>
          <a:p>
            <a:pPr marL="0" indent="0">
              <a:buNone/>
            </a:pPr>
            <a:r>
              <a:rPr lang="en-US" sz="2200" dirty="0">
                <a:solidFill>
                  <a:schemeClr val="tx1">
                    <a:lumMod val="75000"/>
                    <a:lumOff val="25000"/>
                  </a:schemeClr>
                </a:solidFill>
              </a:rPr>
              <a:t>You can manage your dental benefits online through your member account. Easily log in or register at </a:t>
            </a:r>
            <a:r>
              <a:rPr lang="en-US" sz="2200" b="1" dirty="0">
                <a:solidFill>
                  <a:schemeClr val="tx2"/>
                </a:solidFill>
                <a:latin typeface="Calibri" panose="020F0502020204030204" pitchFamily="34" charset="0"/>
                <a:cs typeface="Calibri" panose="020F0502020204030204" pitchFamily="34" charset="0"/>
              </a:rPr>
              <a:t>DeltaDentalKS.com/Member</a:t>
            </a:r>
            <a:endParaRPr lang="en-US" sz="2200" dirty="0">
              <a:solidFill>
                <a:schemeClr val="tx1">
                  <a:lumMod val="75000"/>
                  <a:lumOff val="25000"/>
                </a:schemeClr>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4" name="Rectangle 3"/>
          <p:cNvSpPr/>
          <p:nvPr/>
        </p:nvSpPr>
        <p:spPr>
          <a:xfrm>
            <a:off x="457200" y="2971800"/>
            <a:ext cx="3819500" cy="3139321"/>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tx1">
                    <a:lumMod val="75000"/>
                    <a:lumOff val="25000"/>
                  </a:schemeClr>
                </a:solidFill>
              </a:rPr>
              <a:t>View and print ID cards</a:t>
            </a:r>
          </a:p>
          <a:p>
            <a:pPr marL="285750" indent="-285750">
              <a:buFont typeface="Arial" panose="020B0604020202020204" pitchFamily="34" charset="0"/>
              <a:buChar char="•"/>
            </a:pPr>
            <a:r>
              <a:rPr lang="en-US" sz="2200" dirty="0">
                <a:solidFill>
                  <a:schemeClr val="tx1">
                    <a:lumMod val="75000"/>
                    <a:lumOff val="25000"/>
                  </a:schemeClr>
                </a:solidFill>
              </a:rPr>
              <a:t>View your benefits &amp; eligibility, claims and EOBs</a:t>
            </a:r>
          </a:p>
          <a:p>
            <a:pPr marL="285750" indent="-285750">
              <a:buFont typeface="Arial" panose="020B0604020202020204" pitchFamily="34" charset="0"/>
              <a:buChar char="•"/>
            </a:pPr>
            <a:r>
              <a:rPr lang="en-US" sz="2200" dirty="0">
                <a:solidFill>
                  <a:schemeClr val="tx1">
                    <a:lumMod val="75000"/>
                    <a:lumOff val="25000"/>
                  </a:schemeClr>
                </a:solidFill>
              </a:rPr>
              <a:t>Consent to receive electronic communications</a:t>
            </a:r>
          </a:p>
          <a:p>
            <a:pPr marL="285750" indent="-285750">
              <a:buFont typeface="Arial" panose="020B0604020202020204" pitchFamily="34" charset="0"/>
              <a:buChar char="•"/>
            </a:pPr>
            <a:r>
              <a:rPr lang="en-US" sz="2200" dirty="0">
                <a:solidFill>
                  <a:schemeClr val="tx1">
                    <a:lumMod val="75000"/>
                    <a:lumOff val="25000"/>
                  </a:schemeClr>
                </a:solidFill>
              </a:rPr>
              <a:t>Estimate your out-of-pocket costs</a:t>
            </a:r>
          </a:p>
          <a:p>
            <a:pPr marL="285750" indent="-285750">
              <a:buFont typeface="Arial" panose="020B0604020202020204" pitchFamily="34" charset="0"/>
              <a:buChar char="•"/>
            </a:pPr>
            <a:r>
              <a:rPr lang="en-US" sz="2200" dirty="0">
                <a:solidFill>
                  <a:schemeClr val="tx1">
                    <a:lumMod val="75000"/>
                    <a:lumOff val="25000"/>
                  </a:schemeClr>
                </a:solidFill>
              </a:rPr>
              <a:t>Track your dental cleanings</a:t>
            </a:r>
          </a:p>
          <a:p>
            <a:pPr marL="285750" indent="-285750">
              <a:buFont typeface="Arial" panose="020B0604020202020204" pitchFamily="34" charset="0"/>
              <a:buChar char="•"/>
            </a:pPr>
            <a:r>
              <a:rPr lang="en-US" sz="2200" dirty="0">
                <a:solidFill>
                  <a:schemeClr val="tx1">
                    <a:lumMod val="75000"/>
                    <a:lumOff val="25000"/>
                  </a:schemeClr>
                </a:solidFill>
              </a:rPr>
              <a:t>And more!</a:t>
            </a:r>
          </a:p>
        </p:txBody>
      </p:sp>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3400" y="1143000"/>
            <a:ext cx="4572000" cy="2041624"/>
          </a:xfrm>
          <a:prstGeom prst="rect">
            <a:avLst/>
          </a:prstGeo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43400" y="3007490"/>
            <a:ext cx="4572000" cy="1907450"/>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43400" y="4760090"/>
            <a:ext cx="4638700" cy="951464"/>
          </a:xfrm>
          <a:prstGeom prst="rect">
            <a:avLst/>
          </a:prstGeom>
        </p:spPr>
      </p:pic>
      <p:pic>
        <p:nvPicPr>
          <p:cNvPr id="8" name="Audio 7">
            <a:hlinkClick r:id="" action="ppaction://media"/>
            <a:extLst>
              <a:ext uri="{FF2B5EF4-FFF2-40B4-BE49-F238E27FC236}">
                <a16:creationId xmlns:a16="http://schemas.microsoft.com/office/drawing/2014/main" id="{D742C702-6906-4BE5-8AB1-CB861C5462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585545507"/>
      </p:ext>
    </p:extLst>
  </p:cSld>
  <p:clrMapOvr>
    <a:masterClrMapping/>
  </p:clrMapOvr>
  <mc:AlternateContent xmlns:mc="http://schemas.openxmlformats.org/markup-compatibility/2006" xmlns:p14="http://schemas.microsoft.com/office/powerpoint/2010/main">
    <mc:Choice Requires="p14">
      <p:transition spd="slow" p14:dur="2000" advTm="43383"/>
    </mc:Choice>
    <mc:Fallback xmlns="">
      <p:transition spd="slow" advTm="43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185771" y="0"/>
            <a:ext cx="3958230" cy="1524000"/>
          </a:xfrm>
          <a:prstGeom prst="rect">
            <a:avLst/>
          </a:prstGeom>
        </p:spPr>
      </p:pic>
      <p:sp>
        <p:nvSpPr>
          <p:cNvPr id="2" name="Title 1"/>
          <p:cNvSpPr>
            <a:spLocks noGrp="1"/>
          </p:cNvSpPr>
          <p:nvPr>
            <p:ph type="title"/>
          </p:nvPr>
        </p:nvSpPr>
        <p:spPr>
          <a:xfrm>
            <a:off x="457200" y="407411"/>
            <a:ext cx="4728571" cy="1477962"/>
          </a:xfrm>
        </p:spPr>
        <p:txBody>
          <a:bodyPr>
            <a:noAutofit/>
          </a:bodyPr>
          <a:lstStyle/>
          <a:p>
            <a:pPr algn="l"/>
            <a:r>
              <a:rPr lang="en-US" sz="4000" dirty="0">
                <a:solidFill>
                  <a:srgbClr val="43B02A"/>
                </a:solidFill>
              </a:rPr>
              <a:t>Mobile App</a:t>
            </a:r>
          </a:p>
        </p:txBody>
      </p:sp>
      <p:sp>
        <p:nvSpPr>
          <p:cNvPr id="3" name="Content Placeholder 2"/>
          <p:cNvSpPr>
            <a:spLocks noGrp="1"/>
          </p:cNvSpPr>
          <p:nvPr>
            <p:ph idx="1"/>
          </p:nvPr>
        </p:nvSpPr>
        <p:spPr>
          <a:xfrm>
            <a:off x="457200" y="1752600"/>
            <a:ext cx="8229600" cy="1247973"/>
          </a:xfrm>
        </p:spPr>
        <p:txBody>
          <a:bodyPr>
            <a:normAutofit/>
          </a:bodyPr>
          <a:lstStyle/>
          <a:p>
            <a:pPr marL="0" indent="0">
              <a:buNone/>
            </a:pPr>
            <a:r>
              <a:rPr lang="en-US" sz="2200" dirty="0">
                <a:solidFill>
                  <a:schemeClr val="tx1">
                    <a:lumMod val="75000"/>
                    <a:lumOff val="25000"/>
                  </a:schemeClr>
                </a:solidFill>
              </a:rPr>
              <a:t>With Delta Dental’s mobile app you can:</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4" name="Rectangle 3"/>
          <p:cNvSpPr/>
          <p:nvPr/>
        </p:nvSpPr>
        <p:spPr>
          <a:xfrm>
            <a:off x="457199" y="2395636"/>
            <a:ext cx="5185771" cy="1785104"/>
          </a:xfrm>
          <a:prstGeom prst="rect">
            <a:avLst/>
          </a:prstGeom>
        </p:spPr>
        <p:txBody>
          <a:bodyPr wrap="square">
            <a:spAutoFit/>
          </a:bodyPr>
          <a:lstStyle/>
          <a:p>
            <a:pPr marL="285750" indent="-285750">
              <a:buFont typeface="Arial" panose="020B0604020202020204" pitchFamily="34" charset="0"/>
              <a:buChar char="•"/>
            </a:pPr>
            <a:r>
              <a:rPr lang="en-US" sz="2200" dirty="0">
                <a:solidFill>
                  <a:schemeClr val="tx1">
                    <a:lumMod val="75000"/>
                    <a:lumOff val="25000"/>
                  </a:schemeClr>
                </a:solidFill>
              </a:rPr>
              <a:t>Use your mobile ID card</a:t>
            </a:r>
          </a:p>
          <a:p>
            <a:pPr marL="285750" indent="-285750">
              <a:buFont typeface="Arial" panose="020B0604020202020204" pitchFamily="34" charset="0"/>
              <a:buChar char="•"/>
            </a:pPr>
            <a:r>
              <a:rPr lang="en-US" sz="2200" dirty="0">
                <a:solidFill>
                  <a:schemeClr val="tx1">
                    <a:lumMod val="75000"/>
                    <a:lumOff val="25000"/>
                  </a:schemeClr>
                </a:solidFill>
              </a:rPr>
              <a:t>Find a dentist</a:t>
            </a:r>
          </a:p>
          <a:p>
            <a:pPr marL="285750" indent="-285750">
              <a:buFont typeface="Arial" panose="020B0604020202020204" pitchFamily="34" charset="0"/>
              <a:buChar char="•"/>
            </a:pPr>
            <a:r>
              <a:rPr lang="en-US" sz="2200" dirty="0">
                <a:solidFill>
                  <a:schemeClr val="tx1">
                    <a:lumMod val="75000"/>
                    <a:lumOff val="25000"/>
                  </a:schemeClr>
                </a:solidFill>
              </a:rPr>
              <a:t>Use the Dental Care Cost Estimator*</a:t>
            </a:r>
          </a:p>
          <a:p>
            <a:pPr marL="285750" indent="-285750">
              <a:buFont typeface="Arial" panose="020B0604020202020204" pitchFamily="34" charset="0"/>
              <a:buChar char="•"/>
            </a:pPr>
            <a:r>
              <a:rPr lang="en-US" sz="2200" dirty="0">
                <a:solidFill>
                  <a:schemeClr val="tx1">
                    <a:lumMod val="75000"/>
                    <a:lumOff val="25000"/>
                  </a:schemeClr>
                </a:solidFill>
              </a:rPr>
              <a:t>Check coverage and claims</a:t>
            </a:r>
          </a:p>
          <a:p>
            <a:pPr marL="285750" indent="-285750">
              <a:buFont typeface="Arial" panose="020B0604020202020204" pitchFamily="34" charset="0"/>
              <a:buChar char="•"/>
            </a:pPr>
            <a:r>
              <a:rPr lang="en-US" sz="2200" dirty="0">
                <a:solidFill>
                  <a:schemeClr val="tx1">
                    <a:lumMod val="75000"/>
                    <a:lumOff val="25000"/>
                  </a:schemeClr>
                </a:solidFill>
              </a:rPr>
              <a:t>And more!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3125" y="4609493"/>
            <a:ext cx="1285875" cy="381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7947" y="4516680"/>
            <a:ext cx="1521253" cy="588720"/>
          </a:xfrm>
          <a:prstGeom prst="rect">
            <a:avLst/>
          </a:prstGeom>
        </p:spPr>
      </p:pic>
      <p:sp>
        <p:nvSpPr>
          <p:cNvPr id="11" name="TextBox 10"/>
          <p:cNvSpPr txBox="1"/>
          <p:nvPr/>
        </p:nvSpPr>
        <p:spPr>
          <a:xfrm>
            <a:off x="304800" y="5638800"/>
            <a:ext cx="6172200" cy="707886"/>
          </a:xfrm>
          <a:prstGeom prst="rect">
            <a:avLst/>
          </a:prstGeom>
          <a:noFill/>
        </p:spPr>
        <p:txBody>
          <a:bodyPr wrap="square" rtlCol="0">
            <a:spAutoFit/>
          </a:bodyPr>
          <a:lstStyle/>
          <a:p>
            <a:r>
              <a:rPr lang="en-US" sz="1000" dirty="0"/>
              <a:t>*The Dental Care Cost Estimator provides an estimate and does not guarantee the exact fees for dental procedures, what dental benefits plan will cover or your out-of-pocket costs. Estimates should not be construed as financial or medical advice. For more detailed information on your actual dental care costs, please consult your dentist and call Delta Dental of Kansas at 800.234.3375.</a:t>
            </a:r>
          </a:p>
        </p:txBody>
      </p:sp>
      <p:pic>
        <p:nvPicPr>
          <p:cNvPr id="12" name="Audio 11">
            <a:hlinkClick r:id="" action="ppaction://media"/>
            <a:extLst>
              <a:ext uri="{FF2B5EF4-FFF2-40B4-BE49-F238E27FC236}">
                <a16:creationId xmlns:a16="http://schemas.microsoft.com/office/drawing/2014/main" id="{4824CD3C-AAE5-4507-B8EC-025E3606288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3938" y="6357938"/>
            <a:ext cx="347662" cy="347662"/>
          </a:xfrm>
          <a:prstGeom prst="rect">
            <a:avLst/>
          </a:prstGeom>
        </p:spPr>
      </p:pic>
      <p:grpSp>
        <p:nvGrpSpPr>
          <p:cNvPr id="8" name="Group 7">
            <a:extLst>
              <a:ext uri="{FF2B5EF4-FFF2-40B4-BE49-F238E27FC236}">
                <a16:creationId xmlns:a16="http://schemas.microsoft.com/office/drawing/2014/main" id="{CD30F5B6-155D-B62F-2079-09B00451E5ED}"/>
              </a:ext>
            </a:extLst>
          </p:cNvPr>
          <p:cNvGrpSpPr/>
          <p:nvPr/>
        </p:nvGrpSpPr>
        <p:grpSpPr>
          <a:xfrm>
            <a:off x="6096000" y="2033687"/>
            <a:ext cx="1170605" cy="2285999"/>
            <a:chOff x="5507744" y="2438400"/>
            <a:chExt cx="1426456" cy="2785635"/>
          </a:xfrm>
        </p:grpSpPr>
        <p:pic>
          <p:nvPicPr>
            <p:cNvPr id="13" name="Picture 12" descr="A group of people looking at a computer screen&#10;&#10;Description automatically generated with medium confidence">
              <a:extLst>
                <a:ext uri="{FF2B5EF4-FFF2-40B4-BE49-F238E27FC236}">
                  <a16:creationId xmlns:a16="http://schemas.microsoft.com/office/drawing/2014/main" id="{8CAC1A9A-2045-F20A-7AA5-57D377DADA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7378" y="2514722"/>
              <a:ext cx="1248824" cy="2709313"/>
            </a:xfrm>
            <a:prstGeom prst="rect">
              <a:avLst/>
            </a:prstGeom>
          </p:spPr>
        </p:pic>
        <p:pic>
          <p:nvPicPr>
            <p:cNvPr id="14" name="Picture 13" descr="A black cell phone&#10;&#10;Description automatically generated with medium confidence">
              <a:extLst>
                <a:ext uri="{FF2B5EF4-FFF2-40B4-BE49-F238E27FC236}">
                  <a16:creationId xmlns:a16="http://schemas.microsoft.com/office/drawing/2014/main" id="{C1F29423-1C44-1839-D790-00354F85F8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7744" y="2438400"/>
              <a:ext cx="1426456" cy="2772055"/>
            </a:xfrm>
            <a:prstGeom prst="rect">
              <a:avLst/>
            </a:prstGeom>
          </p:spPr>
        </p:pic>
      </p:grpSp>
      <p:pic>
        <p:nvPicPr>
          <p:cNvPr id="16" name="Picture 15" descr="Graphical user interface, application&#10;&#10;Description automatically generated">
            <a:extLst>
              <a:ext uri="{FF2B5EF4-FFF2-40B4-BE49-F238E27FC236}">
                <a16:creationId xmlns:a16="http://schemas.microsoft.com/office/drawing/2014/main" id="{0F8B88E2-CD6B-7AFC-87A3-21D95615CB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06754" y="2085176"/>
            <a:ext cx="1027646" cy="2223366"/>
          </a:xfrm>
          <a:prstGeom prst="rect">
            <a:avLst/>
          </a:prstGeom>
        </p:spPr>
      </p:pic>
      <p:pic>
        <p:nvPicPr>
          <p:cNvPr id="17" name="Picture 16" descr="A black cell phone&#10;&#10;Description automatically generated with medium confidence">
            <a:extLst>
              <a:ext uri="{FF2B5EF4-FFF2-40B4-BE49-F238E27FC236}">
                <a16:creationId xmlns:a16="http://schemas.microsoft.com/office/drawing/2014/main" id="{C11E8281-B014-0E80-9053-50D4D8F9A15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31313" y="2016815"/>
            <a:ext cx="1179287" cy="2291727"/>
          </a:xfrm>
          <a:prstGeom prst="rect">
            <a:avLst/>
          </a:prstGeom>
        </p:spPr>
      </p:pic>
    </p:spTree>
    <p:extLst>
      <p:ext uri="{BB962C8B-B14F-4D97-AF65-F5344CB8AC3E}">
        <p14:creationId xmlns:p14="http://schemas.microsoft.com/office/powerpoint/2010/main" val="2852921977"/>
      </p:ext>
    </p:extLst>
  </p:cSld>
  <p:clrMapOvr>
    <a:masterClrMapping/>
  </p:clrMapOvr>
  <mc:AlternateContent xmlns:mc="http://schemas.openxmlformats.org/markup-compatibility/2006" xmlns:p14="http://schemas.microsoft.com/office/powerpoint/2010/main">
    <mc:Choice Requires="p14">
      <p:transition spd="slow" p14:dur="2000" advTm="28289"/>
    </mc:Choice>
    <mc:Fallback xmlns="">
      <p:transition spd="slow" advTm="28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3B02A"/>
        </a:solidFill>
        <a:effectLst/>
      </p:bgPr>
    </p:bg>
    <p:spTree>
      <p:nvGrpSpPr>
        <p:cNvPr id="1" name=""/>
        <p:cNvGrpSpPr/>
        <p:nvPr/>
      </p:nvGrpSpPr>
      <p:grpSpPr>
        <a:xfrm>
          <a:off x="0" y="0"/>
          <a:ext cx="0" cy="0"/>
          <a:chOff x="0" y="0"/>
          <a:chExt cx="0" cy="0"/>
        </a:xfrm>
      </p:grpSpPr>
      <p:sp>
        <p:nvSpPr>
          <p:cNvPr id="12" name="TextBox 11"/>
          <p:cNvSpPr txBox="1"/>
          <p:nvPr/>
        </p:nvSpPr>
        <p:spPr>
          <a:xfrm>
            <a:off x="2457450" y="2514600"/>
            <a:ext cx="4400550" cy="1200329"/>
          </a:xfrm>
          <a:prstGeom prst="rect">
            <a:avLst/>
          </a:prstGeom>
          <a:noFill/>
        </p:spPr>
        <p:txBody>
          <a:bodyPr wrap="square" rtlCol="0">
            <a:spAutoFit/>
          </a:bodyPr>
          <a:lstStyle/>
          <a:p>
            <a:r>
              <a:rPr lang="en-US" sz="7200" dirty="0">
                <a:solidFill>
                  <a:schemeClr val="bg1"/>
                </a:solidFill>
                <a:latin typeface="+mj-lt"/>
              </a:rPr>
              <a:t>Thank you!</a:t>
            </a:r>
            <a:endParaRPr lang="en-US" sz="6000" dirty="0">
              <a:solidFill>
                <a:schemeClr val="bg1"/>
              </a:solidFill>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6172200"/>
            <a:ext cx="2730691" cy="305933"/>
          </a:xfrm>
          <a:prstGeom prst="rect">
            <a:avLst/>
          </a:prstGeom>
        </p:spPr>
      </p:pic>
      <p:pic>
        <p:nvPicPr>
          <p:cNvPr id="3" name="Picture 2">
            <a:extLst>
              <a:ext uri="{FF2B5EF4-FFF2-40B4-BE49-F238E27FC236}">
                <a16:creationId xmlns:a16="http://schemas.microsoft.com/office/drawing/2014/main" id="{C35DD26A-AC11-95EE-5D33-91B0095DDF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0201"/>
            <a:ext cx="4352190" cy="1447800"/>
          </a:xfrm>
          <a:prstGeom prst="rect">
            <a:avLst/>
          </a:prstGeom>
        </p:spPr>
      </p:pic>
    </p:spTree>
    <p:extLst>
      <p:ext uri="{BB962C8B-B14F-4D97-AF65-F5344CB8AC3E}">
        <p14:creationId xmlns:p14="http://schemas.microsoft.com/office/powerpoint/2010/main" val="3727315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B02A"/>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10201"/>
            <a:ext cx="4352190" cy="1447800"/>
          </a:xfrm>
          <a:prstGeom prst="rect">
            <a:avLst/>
          </a:prstGeom>
        </p:spPr>
      </p:pic>
      <p:sp>
        <p:nvSpPr>
          <p:cNvPr id="12" name="TextBox 11"/>
          <p:cNvSpPr txBox="1"/>
          <p:nvPr/>
        </p:nvSpPr>
        <p:spPr>
          <a:xfrm>
            <a:off x="457200" y="609600"/>
            <a:ext cx="7124700" cy="707886"/>
          </a:xfrm>
          <a:prstGeom prst="rect">
            <a:avLst/>
          </a:prstGeom>
          <a:noFill/>
        </p:spPr>
        <p:txBody>
          <a:bodyPr wrap="square" rtlCol="0">
            <a:spAutoFit/>
          </a:bodyPr>
          <a:lstStyle/>
          <a:p>
            <a:r>
              <a:rPr lang="en-US" sz="4000" dirty="0">
                <a:solidFill>
                  <a:schemeClr val="bg1"/>
                </a:solidFill>
                <a:latin typeface="+mj-lt"/>
              </a:rPr>
              <a:t>YOUR DENTAL BENEFITS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6096000"/>
            <a:ext cx="2480011" cy="277848"/>
          </a:xfrm>
          <a:prstGeom prst="rect">
            <a:avLst/>
          </a:prstGeom>
        </p:spPr>
      </p:pic>
      <p:sp>
        <p:nvSpPr>
          <p:cNvPr id="6" name="Content Placeholder 2">
            <a:extLst>
              <a:ext uri="{FF2B5EF4-FFF2-40B4-BE49-F238E27FC236}">
                <a16:creationId xmlns:a16="http://schemas.microsoft.com/office/drawing/2014/main" id="{741ED362-A18D-4B9D-8538-C976B493EB69}"/>
              </a:ext>
            </a:extLst>
          </p:cNvPr>
          <p:cNvSpPr txBox="1">
            <a:spLocks/>
          </p:cNvSpPr>
          <p:nvPr/>
        </p:nvSpPr>
        <p:spPr>
          <a:xfrm>
            <a:off x="381000" y="2412066"/>
            <a:ext cx="8229600" cy="2971799"/>
          </a:xfrm>
          <a:prstGeom prst="rect">
            <a:avLst/>
          </a:prstGeom>
        </p:spPr>
        <p:txBody>
          <a:bodyPr vert="horz" lIns="91440" tIns="45720" rIns="91440" bIns="45720" rtlCol="0">
            <a:normAutofit/>
          </a:bodyPr>
          <a:lstStyle>
            <a:lvl1pPr marL="0" indent="0" algn="ctr" defTabSz="6858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1pPr>
            <a:lvl2pPr marL="342900" indent="0" algn="ctr" defTabSz="685800"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2pPr>
            <a:lvl3pPr marL="685800" indent="0" algn="ctr" defTabSz="6858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4pPr>
            <a:lvl5pPr marL="13716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pPr algn="l"/>
            <a:r>
              <a:rPr lang="en-US" sz="2200" b="1" dirty="0">
                <a:solidFill>
                  <a:schemeClr val="tx1">
                    <a:lumMod val="75000"/>
                    <a:lumOff val="25000"/>
                  </a:schemeClr>
                </a:solidFill>
                <a:latin typeface="Calibri" panose="020F0502020204030204" pitchFamily="34" charset="0"/>
                <a:cs typeface="Calibri" panose="020F0502020204030204" pitchFamily="34" charset="0"/>
              </a:rPr>
              <a:t>Blue Valley School District offers benefit eligible employees two dental plans to choose from.  </a:t>
            </a:r>
          </a:p>
          <a:p>
            <a:pPr algn="l"/>
            <a:r>
              <a:rPr lang="en-US" sz="2200" b="1" dirty="0">
                <a:solidFill>
                  <a:schemeClr val="tx1">
                    <a:lumMod val="75000"/>
                    <a:lumOff val="25000"/>
                  </a:schemeClr>
                </a:solidFill>
                <a:latin typeface="Calibri" panose="020F0502020204030204" pitchFamily="34" charset="0"/>
                <a:cs typeface="Calibri" panose="020F0502020204030204" pitchFamily="34" charset="0"/>
              </a:rPr>
              <a:t>The following slides will detail the two plans, referred to as the Base Plan Option and the Buy Up Plan Option.</a:t>
            </a:r>
            <a:r>
              <a:rPr lang="en-US" b="1" dirty="0">
                <a:solidFill>
                  <a:schemeClr val="tx2"/>
                </a:solidFill>
                <a:latin typeface="Calibri" panose="020F0502020204030204" pitchFamily="34" charset="0"/>
                <a:cs typeface="Calibri" panose="020F0502020204030204" pitchFamily="34" charset="0"/>
              </a:rPr>
              <a:t> Delta Dental Premier®</a:t>
            </a:r>
            <a:endParaRPr lang="en-US" sz="2800" b="1" baseline="30000" dirty="0">
              <a:solidFill>
                <a:schemeClr val="tx2"/>
              </a:solidFill>
              <a:latin typeface="Calibri" panose="020F0502020204030204" pitchFamily="34" charset="0"/>
              <a:cs typeface="Calibri" panose="020F0502020204030204" pitchFamily="34" charset="0"/>
            </a:endParaRPr>
          </a:p>
          <a:p>
            <a:pPr algn="l"/>
            <a:endParaRPr lang="en-US" sz="2200" dirty="0">
              <a:solidFill>
                <a:schemeClr val="tx1">
                  <a:lumMod val="75000"/>
                  <a:lumOff val="25000"/>
                </a:schemeClr>
              </a:solidFill>
            </a:endParaRPr>
          </a:p>
        </p:txBody>
      </p:sp>
    </p:spTree>
    <p:extLst>
      <p:ext uri="{BB962C8B-B14F-4D97-AF65-F5344CB8AC3E}">
        <p14:creationId xmlns:p14="http://schemas.microsoft.com/office/powerpoint/2010/main" val="1941622360"/>
      </p:ext>
    </p:extLst>
  </p:cSld>
  <p:clrMapOvr>
    <a:masterClrMapping/>
  </p:clrMapOvr>
  <mc:AlternateContent xmlns:mc="http://schemas.openxmlformats.org/markup-compatibility/2006" xmlns:p14="http://schemas.microsoft.com/office/powerpoint/2010/main">
    <mc:Choice Requires="p14">
      <p:transition spd="slow" p14:dur="2000" advTm="21330"/>
    </mc:Choice>
    <mc:Fallback xmlns="">
      <p:transition spd="slow" advTm="213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334000"/>
            <a:ext cx="3958230" cy="1524000"/>
          </a:xfrm>
          <a:prstGeom prst="rect">
            <a:avLst/>
          </a:prstGeom>
        </p:spPr>
      </p:pic>
      <p:sp>
        <p:nvSpPr>
          <p:cNvPr id="2" name="Title 1"/>
          <p:cNvSpPr>
            <a:spLocks noGrp="1"/>
          </p:cNvSpPr>
          <p:nvPr>
            <p:ph type="title"/>
          </p:nvPr>
        </p:nvSpPr>
        <p:spPr/>
        <p:txBody>
          <a:bodyPr>
            <a:normAutofit/>
          </a:bodyPr>
          <a:lstStyle/>
          <a:p>
            <a:pPr algn="l"/>
            <a:r>
              <a:rPr lang="en-US" sz="4000" dirty="0">
                <a:solidFill>
                  <a:srgbClr val="43B02A"/>
                </a:solidFill>
              </a:rPr>
              <a:t>Your Plan Type and Dentist Network</a:t>
            </a:r>
          </a:p>
        </p:txBody>
      </p:sp>
      <p:sp>
        <p:nvSpPr>
          <p:cNvPr id="3" name="Content Placeholder 2"/>
          <p:cNvSpPr>
            <a:spLocks noGrp="1"/>
          </p:cNvSpPr>
          <p:nvPr>
            <p:ph idx="1"/>
          </p:nvPr>
        </p:nvSpPr>
        <p:spPr>
          <a:xfrm>
            <a:off x="457200" y="1417638"/>
            <a:ext cx="8229600" cy="3916361"/>
          </a:xfrm>
        </p:spPr>
        <p:txBody>
          <a:bodyPr>
            <a:normAutofit/>
          </a:bodyPr>
          <a:lstStyle/>
          <a:p>
            <a:pPr marL="0" indent="0">
              <a:buNone/>
            </a:pPr>
            <a:r>
              <a:rPr lang="en-US" sz="2200" b="1" dirty="0">
                <a:solidFill>
                  <a:schemeClr val="tx1">
                    <a:lumMod val="75000"/>
                    <a:lumOff val="25000"/>
                  </a:schemeClr>
                </a:solidFill>
                <a:latin typeface="Calibri" panose="020F0502020204030204" pitchFamily="34" charset="0"/>
                <a:cs typeface="Calibri" panose="020F0502020204030204" pitchFamily="34" charset="0"/>
              </a:rPr>
              <a:t>Plan Type: </a:t>
            </a:r>
            <a:r>
              <a:rPr lang="en-US" sz="2200" b="1" dirty="0">
                <a:solidFill>
                  <a:srgbClr val="43B02A"/>
                </a:solidFill>
                <a:latin typeface="Calibri" panose="020F0502020204030204" pitchFamily="34" charset="0"/>
                <a:cs typeface="Calibri" panose="020F0502020204030204" pitchFamily="34" charset="0"/>
              </a:rPr>
              <a:t>Delta Dental PPO</a:t>
            </a:r>
            <a:r>
              <a:rPr lang="en-US" sz="2200" b="1" baseline="30000" dirty="0">
                <a:solidFill>
                  <a:srgbClr val="43B02A"/>
                </a:solidFill>
                <a:latin typeface="Calibri" panose="020F0502020204030204" pitchFamily="34" charset="0"/>
                <a:cs typeface="Calibri" panose="020F0502020204030204" pitchFamily="34" charset="0"/>
              </a:rPr>
              <a:t>TM</a:t>
            </a:r>
          </a:p>
          <a:p>
            <a:pPr marL="0" indent="0">
              <a:buNone/>
            </a:pPr>
            <a:r>
              <a:rPr lang="en-US" sz="2200" b="1" dirty="0">
                <a:solidFill>
                  <a:schemeClr val="tx1">
                    <a:lumMod val="75000"/>
                    <a:lumOff val="25000"/>
                  </a:schemeClr>
                </a:solidFill>
                <a:latin typeface="Calibri" panose="020F0502020204030204" pitchFamily="34" charset="0"/>
                <a:cs typeface="Calibri" panose="020F0502020204030204" pitchFamily="34" charset="0"/>
              </a:rPr>
              <a:t>Dentist Network: </a:t>
            </a:r>
            <a:r>
              <a:rPr lang="en-US" sz="2200" b="1" dirty="0">
                <a:solidFill>
                  <a:schemeClr val="tx2"/>
                </a:solidFill>
                <a:latin typeface="Calibri" panose="020F0502020204030204" pitchFamily="34" charset="0"/>
                <a:cs typeface="Calibri" panose="020F0502020204030204" pitchFamily="34" charset="0"/>
              </a:rPr>
              <a:t>Delta Dental PPO</a:t>
            </a:r>
            <a:r>
              <a:rPr lang="en-US" sz="2200" b="1" baseline="30000" dirty="0">
                <a:solidFill>
                  <a:schemeClr val="tx2"/>
                </a:solidFill>
                <a:latin typeface="Calibri" panose="020F0502020204030204" pitchFamily="34" charset="0"/>
                <a:cs typeface="Calibri" panose="020F0502020204030204" pitchFamily="34" charset="0"/>
              </a:rPr>
              <a:t>TM </a:t>
            </a:r>
            <a:r>
              <a:rPr lang="en-US" b="1" dirty="0">
                <a:solidFill>
                  <a:schemeClr val="tx2"/>
                </a:solidFill>
                <a:latin typeface="Calibri" panose="020F0502020204030204" pitchFamily="34" charset="0"/>
                <a:cs typeface="Calibri" panose="020F0502020204030204" pitchFamily="34" charset="0"/>
              </a:rPr>
              <a:t>&amp; Delta Dental Premier®</a:t>
            </a:r>
            <a:endParaRPr lang="en-US" sz="2800" b="1" baseline="30000" dirty="0">
              <a:solidFill>
                <a:schemeClr val="tx2"/>
              </a:solidFill>
              <a:latin typeface="Calibri" panose="020F0502020204030204" pitchFamily="34" charset="0"/>
              <a:cs typeface="Calibri" panose="020F0502020204030204" pitchFamily="34" charset="0"/>
            </a:endParaRPr>
          </a:p>
          <a:p>
            <a:pPr marL="0" indent="0">
              <a:buNone/>
            </a:pPr>
            <a:endParaRPr lang="en-US" sz="2200" dirty="0">
              <a:solidFill>
                <a:schemeClr val="tx1">
                  <a:lumMod val="75000"/>
                  <a:lumOff val="25000"/>
                </a:schemeClr>
              </a:solidFill>
            </a:endParaRPr>
          </a:p>
          <a:p>
            <a:pPr marL="0" indent="0">
              <a:buNone/>
            </a:pPr>
            <a:r>
              <a:rPr lang="en-US" sz="2200" dirty="0">
                <a:solidFill>
                  <a:schemeClr val="tx1">
                    <a:lumMod val="75000"/>
                    <a:lumOff val="25000"/>
                  </a:schemeClr>
                </a:solidFill>
              </a:rPr>
              <a:t>You have access to both our nationwide networks with your plan, however your plan has higher coverage, and greater savings for you, when visiting a Delta Dental PPO network dentist.</a:t>
            </a:r>
          </a:p>
          <a:p>
            <a:pPr marL="0" indent="0">
              <a:buNone/>
            </a:pPr>
            <a:endParaRPr lang="en-US" sz="2200" dirty="0">
              <a:solidFill>
                <a:schemeClr val="tx1">
                  <a:lumMod val="75000"/>
                  <a:lumOff val="25000"/>
                </a:schemeClr>
              </a:solidFill>
            </a:endParaRPr>
          </a:p>
          <a:p>
            <a:pPr marL="0" indent="0">
              <a:buNone/>
            </a:pPr>
            <a:r>
              <a:rPr lang="en-US" sz="2200" dirty="0">
                <a:solidFill>
                  <a:schemeClr val="tx1">
                    <a:lumMod val="75000"/>
                    <a:lumOff val="25000"/>
                  </a:schemeClr>
                </a:solidFill>
              </a:rPr>
              <a:t>You can easily search for an in-network dentist by using the online dentist search at </a:t>
            </a:r>
            <a:r>
              <a:rPr lang="en-US" sz="2200" b="1" dirty="0">
                <a:solidFill>
                  <a:schemeClr val="tx2"/>
                </a:solidFill>
                <a:latin typeface="Calibri" panose="020F0502020204030204" pitchFamily="34" charset="0"/>
                <a:cs typeface="Calibri" panose="020F0502020204030204" pitchFamily="34" charset="0"/>
              </a:rPr>
              <a:t>DeltaDentalKS.com</a:t>
            </a:r>
            <a:r>
              <a:rPr lang="en-US" sz="2200" dirty="0">
                <a:solidFill>
                  <a:schemeClr val="tx1">
                    <a:lumMod val="75000"/>
                    <a:lumOff val="25000"/>
                  </a:schemeClr>
                </a:solidFill>
              </a:rPr>
              <a:t>.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pic>
        <p:nvPicPr>
          <p:cNvPr id="10" name="Audio 9">
            <a:hlinkClick r:id="" action="ppaction://media"/>
            <a:extLst>
              <a:ext uri="{FF2B5EF4-FFF2-40B4-BE49-F238E27FC236}">
                <a16:creationId xmlns:a16="http://schemas.microsoft.com/office/drawing/2014/main" id="{463F2D00-FEE0-4A8E-98F4-8004544075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11807901"/>
      </p:ext>
    </p:extLst>
  </p:cSld>
  <p:clrMapOvr>
    <a:masterClrMapping/>
  </p:clrMapOvr>
  <mc:AlternateContent xmlns:mc="http://schemas.openxmlformats.org/markup-compatibility/2006" xmlns:p14="http://schemas.microsoft.com/office/powerpoint/2010/main">
    <mc:Choice Requires="p14">
      <p:transition spd="slow" p14:dur="2000" advTm="25048"/>
    </mc:Choice>
    <mc:Fallback xmlns="">
      <p:transition spd="slow" advTm="2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l"/>
            <a:r>
              <a:rPr lang="en-US" sz="4000" dirty="0">
                <a:solidFill>
                  <a:srgbClr val="43B02A"/>
                </a:solidFill>
              </a:rPr>
              <a:t>Your Delta Dental of Kansas Benefits Overview – </a:t>
            </a:r>
            <a:r>
              <a:rPr lang="en-US" sz="4000" b="1" u="sng" dirty="0">
                <a:solidFill>
                  <a:srgbClr val="43B02A"/>
                </a:solidFill>
              </a:rPr>
              <a:t>Base Plan</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50" y="5486401"/>
            <a:ext cx="2050547" cy="2297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8" name="Rectangle 7"/>
          <p:cNvSpPr/>
          <p:nvPr/>
        </p:nvSpPr>
        <p:spPr>
          <a:xfrm>
            <a:off x="533400" y="2499595"/>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882308" y="2499595"/>
            <a:ext cx="3880907" cy="73217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33400" y="5122509"/>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882308" y="5122509"/>
            <a:ext cx="3880907" cy="744891"/>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3400" y="3362183"/>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82308" y="3362183"/>
            <a:ext cx="3880907" cy="744891"/>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33400" y="4246282"/>
            <a:ext cx="4261692" cy="743252"/>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82308" y="4246282"/>
            <a:ext cx="3880907" cy="743252"/>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15108" y="2508774"/>
            <a:ext cx="4179984" cy="677108"/>
          </a:xfrm>
          <a:prstGeom prst="rect">
            <a:avLst/>
          </a:prstGeom>
          <a:noFill/>
        </p:spPr>
        <p:txBody>
          <a:bodyPr wrap="square" rtlCol="0">
            <a:spAutoFit/>
          </a:bodyPr>
          <a:lstStyle/>
          <a:p>
            <a:r>
              <a:rPr lang="en-US" sz="2400" b="1" dirty="0"/>
              <a:t>Annual Maximum Benefit </a:t>
            </a:r>
            <a:r>
              <a:rPr lang="en-US" sz="1400" dirty="0"/>
              <a:t>(per person, per calendar year)</a:t>
            </a:r>
          </a:p>
        </p:txBody>
      </p:sp>
      <p:sp>
        <p:nvSpPr>
          <p:cNvPr id="20" name="TextBox 19"/>
          <p:cNvSpPr txBox="1"/>
          <p:nvPr/>
        </p:nvSpPr>
        <p:spPr>
          <a:xfrm>
            <a:off x="4876800" y="2560083"/>
            <a:ext cx="3886200" cy="523220"/>
          </a:xfrm>
          <a:prstGeom prst="rect">
            <a:avLst/>
          </a:prstGeom>
          <a:noFill/>
        </p:spPr>
        <p:txBody>
          <a:bodyPr wrap="square" rtlCol="0">
            <a:spAutoFit/>
          </a:bodyPr>
          <a:lstStyle/>
          <a:p>
            <a:pPr algn="ctr"/>
            <a:r>
              <a:rPr lang="en-US" sz="2800" dirty="0"/>
              <a:t>$1,500</a:t>
            </a:r>
          </a:p>
        </p:txBody>
      </p:sp>
      <p:sp>
        <p:nvSpPr>
          <p:cNvPr id="21" name="TextBox 20"/>
          <p:cNvSpPr txBox="1"/>
          <p:nvPr/>
        </p:nvSpPr>
        <p:spPr>
          <a:xfrm>
            <a:off x="615108" y="3379758"/>
            <a:ext cx="4109292" cy="677108"/>
          </a:xfrm>
          <a:prstGeom prst="rect">
            <a:avLst/>
          </a:prstGeom>
          <a:noFill/>
        </p:spPr>
        <p:txBody>
          <a:bodyPr wrap="square" rtlCol="0">
            <a:spAutoFit/>
          </a:bodyPr>
          <a:lstStyle/>
          <a:p>
            <a:r>
              <a:rPr lang="en-US" sz="2400" b="1" dirty="0"/>
              <a:t>Deductible </a:t>
            </a:r>
            <a:r>
              <a:rPr lang="en-US" sz="1400" dirty="0"/>
              <a:t>(per calendar year, diagnostic and preventive services are NOT subject to deductible)</a:t>
            </a:r>
          </a:p>
        </p:txBody>
      </p:sp>
      <p:sp>
        <p:nvSpPr>
          <p:cNvPr id="22" name="TextBox 21"/>
          <p:cNvSpPr txBox="1"/>
          <p:nvPr/>
        </p:nvSpPr>
        <p:spPr>
          <a:xfrm>
            <a:off x="4876800" y="3452313"/>
            <a:ext cx="3886200" cy="461665"/>
          </a:xfrm>
          <a:prstGeom prst="rect">
            <a:avLst/>
          </a:prstGeom>
          <a:noFill/>
        </p:spPr>
        <p:txBody>
          <a:bodyPr wrap="square" rtlCol="0">
            <a:spAutoFit/>
          </a:bodyPr>
          <a:lstStyle/>
          <a:p>
            <a:pPr algn="ctr"/>
            <a:r>
              <a:rPr lang="en-US" sz="2400" dirty="0"/>
              <a:t>$50 per person, $150 max</a:t>
            </a:r>
          </a:p>
        </p:txBody>
      </p:sp>
      <p:sp>
        <p:nvSpPr>
          <p:cNvPr id="23" name="TextBox 22"/>
          <p:cNvSpPr txBox="1"/>
          <p:nvPr/>
        </p:nvSpPr>
        <p:spPr>
          <a:xfrm>
            <a:off x="609600" y="4286932"/>
            <a:ext cx="4114800" cy="677108"/>
          </a:xfrm>
          <a:prstGeom prst="rect">
            <a:avLst/>
          </a:prstGeom>
          <a:noFill/>
        </p:spPr>
        <p:txBody>
          <a:bodyPr wrap="square" rtlCol="0">
            <a:spAutoFit/>
          </a:bodyPr>
          <a:lstStyle/>
          <a:p>
            <a:r>
              <a:rPr lang="en-US" sz="2400" b="1" dirty="0"/>
              <a:t>Eligible Children Ages </a:t>
            </a:r>
            <a:r>
              <a:rPr lang="en-US" sz="1400" dirty="0"/>
              <a:t>(dependent children are eligible for coverage)</a:t>
            </a:r>
          </a:p>
        </p:txBody>
      </p:sp>
      <p:sp>
        <p:nvSpPr>
          <p:cNvPr id="24" name="TextBox 23"/>
          <p:cNvSpPr txBox="1"/>
          <p:nvPr/>
        </p:nvSpPr>
        <p:spPr>
          <a:xfrm>
            <a:off x="4882308" y="4386661"/>
            <a:ext cx="3880692" cy="646331"/>
          </a:xfrm>
          <a:prstGeom prst="rect">
            <a:avLst/>
          </a:prstGeom>
          <a:noFill/>
        </p:spPr>
        <p:txBody>
          <a:bodyPr wrap="square" rtlCol="0">
            <a:spAutoFit/>
          </a:bodyPr>
          <a:lstStyle/>
          <a:p>
            <a:pPr algn="ctr"/>
            <a:r>
              <a:rPr lang="en-US" dirty="0"/>
              <a:t>To end of the year in which the dependent turns 26</a:t>
            </a:r>
          </a:p>
        </p:txBody>
      </p:sp>
      <p:sp>
        <p:nvSpPr>
          <p:cNvPr id="25" name="Rectangle 24"/>
          <p:cNvSpPr/>
          <p:nvPr/>
        </p:nvSpPr>
        <p:spPr>
          <a:xfrm>
            <a:off x="533400" y="1619432"/>
            <a:ext cx="4256184"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619125" y="1768456"/>
            <a:ext cx="2971800" cy="461665"/>
          </a:xfrm>
          <a:prstGeom prst="rect">
            <a:avLst/>
          </a:prstGeom>
          <a:noFill/>
        </p:spPr>
        <p:txBody>
          <a:bodyPr wrap="square" rtlCol="0">
            <a:spAutoFit/>
          </a:bodyPr>
          <a:lstStyle/>
          <a:p>
            <a:r>
              <a:rPr lang="en-US" sz="2400" b="1" dirty="0"/>
              <a:t>Your Dental Network</a:t>
            </a:r>
            <a:endParaRPr lang="en-US" dirty="0"/>
          </a:p>
        </p:txBody>
      </p:sp>
      <p:sp>
        <p:nvSpPr>
          <p:cNvPr id="27" name="Rectangle 26"/>
          <p:cNvSpPr/>
          <p:nvPr/>
        </p:nvSpPr>
        <p:spPr>
          <a:xfrm>
            <a:off x="4876800" y="1619432"/>
            <a:ext cx="3886200" cy="74066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882308" y="1728447"/>
            <a:ext cx="3880692" cy="461665"/>
          </a:xfrm>
          <a:prstGeom prst="rect">
            <a:avLst/>
          </a:prstGeom>
          <a:noFill/>
        </p:spPr>
        <p:txBody>
          <a:bodyPr wrap="square" rtlCol="0">
            <a:spAutoFit/>
          </a:bodyPr>
          <a:lstStyle/>
          <a:p>
            <a:pPr algn="ctr"/>
            <a:r>
              <a:rPr lang="en-US" sz="2400" dirty="0"/>
              <a:t>Delta Dental PPO &amp; Premier</a:t>
            </a:r>
          </a:p>
        </p:txBody>
      </p:sp>
      <p:sp>
        <p:nvSpPr>
          <p:cNvPr id="29" name="TextBox 28"/>
          <p:cNvSpPr txBox="1"/>
          <p:nvPr/>
        </p:nvSpPr>
        <p:spPr>
          <a:xfrm>
            <a:off x="609600" y="5132969"/>
            <a:ext cx="4185492" cy="677108"/>
          </a:xfrm>
          <a:prstGeom prst="rect">
            <a:avLst/>
          </a:prstGeom>
          <a:noFill/>
        </p:spPr>
        <p:txBody>
          <a:bodyPr wrap="square" rtlCol="0">
            <a:spAutoFit/>
          </a:bodyPr>
          <a:lstStyle/>
          <a:p>
            <a:r>
              <a:rPr lang="en-US" sz="2400" b="1" dirty="0"/>
              <a:t>Ortho Lifetime Maximum </a:t>
            </a:r>
          </a:p>
          <a:p>
            <a:r>
              <a:rPr lang="en-US" sz="1400" dirty="0"/>
              <a:t>(per dependent child)</a:t>
            </a:r>
          </a:p>
        </p:txBody>
      </p:sp>
      <p:sp>
        <p:nvSpPr>
          <p:cNvPr id="30" name="TextBox 29"/>
          <p:cNvSpPr txBox="1"/>
          <p:nvPr/>
        </p:nvSpPr>
        <p:spPr>
          <a:xfrm>
            <a:off x="4882308" y="5214105"/>
            <a:ext cx="3880692" cy="523220"/>
          </a:xfrm>
          <a:prstGeom prst="rect">
            <a:avLst/>
          </a:prstGeom>
          <a:noFill/>
        </p:spPr>
        <p:txBody>
          <a:bodyPr wrap="square" rtlCol="0">
            <a:spAutoFit/>
          </a:bodyPr>
          <a:lstStyle/>
          <a:p>
            <a:pPr algn="ctr"/>
            <a:r>
              <a:rPr lang="en-US" sz="2800" dirty="0"/>
              <a:t>$1,000</a:t>
            </a:r>
          </a:p>
        </p:txBody>
      </p:sp>
      <p:sp>
        <p:nvSpPr>
          <p:cNvPr id="32" name="TextBox 31"/>
          <p:cNvSpPr txBox="1"/>
          <p:nvPr/>
        </p:nvSpPr>
        <p:spPr>
          <a:xfrm>
            <a:off x="523874" y="6209274"/>
            <a:ext cx="5876925" cy="461665"/>
          </a:xfrm>
          <a:prstGeom prst="rect">
            <a:avLst/>
          </a:prstGeom>
          <a:noFill/>
        </p:spPr>
        <p:txBody>
          <a:bodyPr wrap="square" rtlCol="0">
            <a:spAutoFit/>
          </a:bodyPr>
          <a:lstStyle/>
          <a:p>
            <a:r>
              <a:rPr lang="en-US" sz="1200" dirty="0"/>
              <a:t>This is a summary of benefits only and does not bind Delta Dental of Kansas to any coverage. Please see your Benefit Booklet for full coverage details, exclusions and limitations.</a:t>
            </a:r>
          </a:p>
        </p:txBody>
      </p:sp>
      <p:pic>
        <p:nvPicPr>
          <p:cNvPr id="2" name="Audio 1">
            <a:hlinkClick r:id="" action="ppaction://media"/>
            <a:extLst>
              <a:ext uri="{FF2B5EF4-FFF2-40B4-BE49-F238E27FC236}">
                <a16:creationId xmlns:a16="http://schemas.microsoft.com/office/drawing/2014/main" id="{2812DFAC-F66F-49C9-9FE6-350670F1C2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454587921"/>
      </p:ext>
    </p:extLst>
  </p:cSld>
  <p:clrMapOvr>
    <a:masterClrMapping/>
  </p:clrMapOvr>
  <mc:AlternateContent xmlns:mc="http://schemas.openxmlformats.org/markup-compatibility/2006" xmlns:p14="http://schemas.microsoft.com/office/powerpoint/2010/main">
    <mc:Choice Requires="p14">
      <p:transition spd="slow" p14:dur="2000" advTm="56703"/>
    </mc:Choice>
    <mc:Fallback xmlns="">
      <p:transition spd="slow" advTm="5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l"/>
            <a:r>
              <a:rPr lang="en-US" sz="4000" dirty="0">
                <a:solidFill>
                  <a:srgbClr val="43B02A"/>
                </a:solidFill>
              </a:rPr>
              <a:t>Your Delta Dental of Kansas Benefits Overview – </a:t>
            </a:r>
            <a:r>
              <a:rPr lang="en-US" sz="4000" b="1" u="sng" dirty="0">
                <a:solidFill>
                  <a:srgbClr val="43B02A"/>
                </a:solidFill>
              </a:rPr>
              <a:t>Base Plan</a:t>
            </a:r>
            <a:endParaRPr lang="en-US" sz="4000" dirty="0">
              <a:solidFill>
                <a:srgbClr val="43B02A"/>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50" y="5486401"/>
            <a:ext cx="2050547" cy="2297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8" name="Rectangle 7"/>
          <p:cNvSpPr/>
          <p:nvPr/>
        </p:nvSpPr>
        <p:spPr>
          <a:xfrm>
            <a:off x="533400" y="2920261"/>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882308" y="2920261"/>
            <a:ext cx="3880907" cy="73217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3400" y="3782849"/>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82308" y="3782849"/>
            <a:ext cx="3880907" cy="744891"/>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33400" y="4666948"/>
            <a:ext cx="4261692" cy="743252"/>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82308" y="4666948"/>
            <a:ext cx="3880907" cy="743252"/>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15108" y="2929440"/>
            <a:ext cx="4179984" cy="677108"/>
          </a:xfrm>
          <a:prstGeom prst="rect">
            <a:avLst/>
          </a:prstGeom>
          <a:noFill/>
        </p:spPr>
        <p:txBody>
          <a:bodyPr wrap="square" rtlCol="0">
            <a:spAutoFit/>
          </a:bodyPr>
          <a:lstStyle/>
          <a:p>
            <a:r>
              <a:rPr lang="en-US" sz="2400" b="1" dirty="0"/>
              <a:t>Basic Services </a:t>
            </a:r>
            <a:r>
              <a:rPr lang="en-US" sz="1400" dirty="0"/>
              <a:t>(cavity fillings, emergency exam, oral surgery, periodontics, etc.)</a:t>
            </a:r>
          </a:p>
        </p:txBody>
      </p:sp>
      <p:sp>
        <p:nvSpPr>
          <p:cNvPr id="20" name="TextBox 19"/>
          <p:cNvSpPr txBox="1"/>
          <p:nvPr/>
        </p:nvSpPr>
        <p:spPr>
          <a:xfrm>
            <a:off x="4876800" y="2980749"/>
            <a:ext cx="3886200" cy="523220"/>
          </a:xfrm>
          <a:prstGeom prst="rect">
            <a:avLst/>
          </a:prstGeom>
          <a:noFill/>
        </p:spPr>
        <p:txBody>
          <a:bodyPr wrap="square" rtlCol="0">
            <a:spAutoFit/>
          </a:bodyPr>
          <a:lstStyle/>
          <a:p>
            <a:pPr algn="ctr"/>
            <a:r>
              <a:rPr lang="en-US" sz="2800" dirty="0"/>
              <a:t>80%</a:t>
            </a:r>
          </a:p>
        </p:txBody>
      </p:sp>
      <p:sp>
        <p:nvSpPr>
          <p:cNvPr id="21" name="TextBox 20"/>
          <p:cNvSpPr txBox="1"/>
          <p:nvPr/>
        </p:nvSpPr>
        <p:spPr>
          <a:xfrm>
            <a:off x="615108" y="3800424"/>
            <a:ext cx="4109292" cy="677108"/>
          </a:xfrm>
          <a:prstGeom prst="rect">
            <a:avLst/>
          </a:prstGeom>
          <a:noFill/>
        </p:spPr>
        <p:txBody>
          <a:bodyPr wrap="square" rtlCol="0">
            <a:spAutoFit/>
          </a:bodyPr>
          <a:lstStyle/>
          <a:p>
            <a:r>
              <a:rPr lang="en-US" sz="2400" b="1" dirty="0"/>
              <a:t>Major Services* </a:t>
            </a:r>
            <a:r>
              <a:rPr lang="en-US" sz="1400" dirty="0"/>
              <a:t>(crowns, bridges, dentures, occlusal guards, etc.)</a:t>
            </a:r>
          </a:p>
        </p:txBody>
      </p:sp>
      <p:sp>
        <p:nvSpPr>
          <p:cNvPr id="22" name="TextBox 21"/>
          <p:cNvSpPr txBox="1"/>
          <p:nvPr/>
        </p:nvSpPr>
        <p:spPr>
          <a:xfrm>
            <a:off x="4876800" y="3872979"/>
            <a:ext cx="3886200" cy="523220"/>
          </a:xfrm>
          <a:prstGeom prst="rect">
            <a:avLst/>
          </a:prstGeom>
          <a:noFill/>
        </p:spPr>
        <p:txBody>
          <a:bodyPr wrap="square" rtlCol="0">
            <a:spAutoFit/>
          </a:bodyPr>
          <a:lstStyle/>
          <a:p>
            <a:pPr algn="ctr"/>
            <a:r>
              <a:rPr lang="en-US" sz="2800" dirty="0"/>
              <a:t>50%</a:t>
            </a:r>
          </a:p>
        </p:txBody>
      </p:sp>
      <p:sp>
        <p:nvSpPr>
          <p:cNvPr id="23" name="TextBox 22"/>
          <p:cNvSpPr txBox="1"/>
          <p:nvPr/>
        </p:nvSpPr>
        <p:spPr>
          <a:xfrm>
            <a:off x="609600" y="4707598"/>
            <a:ext cx="4114800" cy="677108"/>
          </a:xfrm>
          <a:prstGeom prst="rect">
            <a:avLst/>
          </a:prstGeom>
          <a:noFill/>
        </p:spPr>
        <p:txBody>
          <a:bodyPr wrap="square" rtlCol="0">
            <a:spAutoFit/>
          </a:bodyPr>
          <a:lstStyle/>
          <a:p>
            <a:r>
              <a:rPr lang="en-US" sz="2400" b="1" dirty="0"/>
              <a:t>Orthodontics* </a:t>
            </a:r>
            <a:r>
              <a:rPr lang="en-US" sz="1400" dirty="0"/>
              <a:t>(orthodontic appliances and treatment for dependent children age 19 and under)</a:t>
            </a:r>
          </a:p>
        </p:txBody>
      </p:sp>
      <p:sp>
        <p:nvSpPr>
          <p:cNvPr id="24" name="TextBox 23"/>
          <p:cNvSpPr txBox="1"/>
          <p:nvPr/>
        </p:nvSpPr>
        <p:spPr>
          <a:xfrm>
            <a:off x="4882308" y="4807327"/>
            <a:ext cx="3880692" cy="523220"/>
          </a:xfrm>
          <a:prstGeom prst="rect">
            <a:avLst/>
          </a:prstGeom>
          <a:noFill/>
        </p:spPr>
        <p:txBody>
          <a:bodyPr wrap="square" rtlCol="0">
            <a:spAutoFit/>
          </a:bodyPr>
          <a:lstStyle/>
          <a:p>
            <a:pPr algn="ctr"/>
            <a:r>
              <a:rPr lang="en-US" sz="2800" dirty="0"/>
              <a:t>50%</a:t>
            </a:r>
          </a:p>
        </p:txBody>
      </p:sp>
      <p:sp>
        <p:nvSpPr>
          <p:cNvPr id="25" name="Rectangle 24"/>
          <p:cNvSpPr/>
          <p:nvPr/>
        </p:nvSpPr>
        <p:spPr>
          <a:xfrm>
            <a:off x="533400" y="2040098"/>
            <a:ext cx="4256184"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609600" y="2017401"/>
            <a:ext cx="4029075" cy="861774"/>
          </a:xfrm>
          <a:prstGeom prst="rect">
            <a:avLst/>
          </a:prstGeom>
          <a:noFill/>
        </p:spPr>
        <p:txBody>
          <a:bodyPr wrap="square" rtlCol="0">
            <a:spAutoFit/>
          </a:bodyPr>
          <a:lstStyle/>
          <a:p>
            <a:r>
              <a:rPr lang="en-US" sz="2200" b="1" dirty="0"/>
              <a:t>Diagnostic &amp; Preventive Services </a:t>
            </a:r>
            <a:r>
              <a:rPr lang="en-US" sz="1300" dirty="0"/>
              <a:t>(exams, cleanings, x-rays, etc.; NOT subject to the deductible)</a:t>
            </a:r>
          </a:p>
        </p:txBody>
      </p:sp>
      <p:sp>
        <p:nvSpPr>
          <p:cNvPr id="27" name="Rectangle 26"/>
          <p:cNvSpPr/>
          <p:nvPr/>
        </p:nvSpPr>
        <p:spPr>
          <a:xfrm>
            <a:off x="4876800" y="2040098"/>
            <a:ext cx="3886200" cy="74066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882308" y="2149113"/>
            <a:ext cx="3880692" cy="523220"/>
          </a:xfrm>
          <a:prstGeom prst="rect">
            <a:avLst/>
          </a:prstGeom>
          <a:noFill/>
        </p:spPr>
        <p:txBody>
          <a:bodyPr wrap="square" rtlCol="0">
            <a:spAutoFit/>
          </a:bodyPr>
          <a:lstStyle/>
          <a:p>
            <a:pPr algn="ctr"/>
            <a:r>
              <a:rPr lang="en-US" sz="2800" dirty="0"/>
              <a:t>100%</a:t>
            </a:r>
          </a:p>
        </p:txBody>
      </p:sp>
      <p:sp>
        <p:nvSpPr>
          <p:cNvPr id="31" name="TextBox 30"/>
          <p:cNvSpPr txBox="1"/>
          <p:nvPr/>
        </p:nvSpPr>
        <p:spPr>
          <a:xfrm>
            <a:off x="523874" y="6209274"/>
            <a:ext cx="5876925" cy="461665"/>
          </a:xfrm>
          <a:prstGeom prst="rect">
            <a:avLst/>
          </a:prstGeom>
          <a:noFill/>
        </p:spPr>
        <p:txBody>
          <a:bodyPr wrap="square" rtlCol="0">
            <a:spAutoFit/>
          </a:bodyPr>
          <a:lstStyle/>
          <a:p>
            <a:r>
              <a:rPr lang="en-US" sz="1200" dirty="0"/>
              <a:t>This is a summary of benefits only and does not bind Delta Dental of Kansas to any coverage. Please see your Benefit Booklet for full coverage details, exclusions and limitations.</a:t>
            </a:r>
          </a:p>
        </p:txBody>
      </p:sp>
      <p:sp>
        <p:nvSpPr>
          <p:cNvPr id="32" name="TextBox 31"/>
          <p:cNvSpPr txBox="1"/>
          <p:nvPr/>
        </p:nvSpPr>
        <p:spPr>
          <a:xfrm>
            <a:off x="4882308" y="1611868"/>
            <a:ext cx="3880692" cy="369332"/>
          </a:xfrm>
          <a:prstGeom prst="rect">
            <a:avLst/>
          </a:prstGeom>
          <a:noFill/>
        </p:spPr>
        <p:txBody>
          <a:bodyPr wrap="square" rtlCol="0">
            <a:spAutoFit/>
          </a:bodyPr>
          <a:lstStyle/>
          <a:p>
            <a:pPr algn="ctr"/>
            <a:r>
              <a:rPr lang="en-US" i="1" dirty="0"/>
              <a:t>Delta Dental PPO Network Coverage</a:t>
            </a:r>
          </a:p>
        </p:txBody>
      </p:sp>
      <p:sp>
        <p:nvSpPr>
          <p:cNvPr id="29" name="TextBox 28">
            <a:extLst>
              <a:ext uri="{FF2B5EF4-FFF2-40B4-BE49-F238E27FC236}">
                <a16:creationId xmlns:a16="http://schemas.microsoft.com/office/drawing/2014/main" id="{B9ADD8CE-C3FE-4C9F-B96D-A6D20088108C}"/>
              </a:ext>
            </a:extLst>
          </p:cNvPr>
          <p:cNvSpPr txBox="1"/>
          <p:nvPr/>
        </p:nvSpPr>
        <p:spPr>
          <a:xfrm>
            <a:off x="523873" y="5533947"/>
            <a:ext cx="5876925" cy="584775"/>
          </a:xfrm>
          <a:prstGeom prst="rect">
            <a:avLst/>
          </a:prstGeom>
          <a:noFill/>
        </p:spPr>
        <p:txBody>
          <a:bodyPr wrap="square" rtlCol="0">
            <a:spAutoFit/>
          </a:bodyPr>
          <a:lstStyle/>
          <a:p>
            <a:r>
              <a:rPr lang="en-US" sz="1600" b="1" dirty="0"/>
              <a:t>*</a:t>
            </a:r>
            <a:r>
              <a:rPr lang="en-US" sz="1600" dirty="0"/>
              <a:t>All Major and Orthodontic Services are subject to a twelve (12) month waiting period.</a:t>
            </a:r>
          </a:p>
        </p:txBody>
      </p:sp>
      <p:pic>
        <p:nvPicPr>
          <p:cNvPr id="5" name="Audio 4">
            <a:hlinkClick r:id="" action="ppaction://media"/>
            <a:extLst>
              <a:ext uri="{FF2B5EF4-FFF2-40B4-BE49-F238E27FC236}">
                <a16:creationId xmlns:a16="http://schemas.microsoft.com/office/drawing/2014/main" id="{9AD7EBB5-A345-424B-A00A-9CC46D5550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89599897"/>
      </p:ext>
    </p:extLst>
  </p:cSld>
  <p:clrMapOvr>
    <a:masterClrMapping/>
  </p:clrMapOvr>
  <mc:AlternateContent xmlns:mc="http://schemas.openxmlformats.org/markup-compatibility/2006" xmlns:p14="http://schemas.microsoft.com/office/powerpoint/2010/main">
    <mc:Choice Requires="p14">
      <p:transition spd="slow" p14:dur="2000" advTm="109621"/>
    </mc:Choice>
    <mc:Fallback xmlns="">
      <p:transition spd="slow" advTm="109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l"/>
            <a:r>
              <a:rPr lang="en-US" sz="4000" dirty="0">
                <a:solidFill>
                  <a:srgbClr val="43B02A"/>
                </a:solidFill>
              </a:rPr>
              <a:t>Your Delta Dental of Kansas Benefits Overview – </a:t>
            </a:r>
            <a:r>
              <a:rPr lang="en-US" sz="4000" b="1" u="sng" dirty="0">
                <a:solidFill>
                  <a:srgbClr val="43B02A"/>
                </a:solidFill>
              </a:rPr>
              <a:t>Buy up Plan</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50" y="5486401"/>
            <a:ext cx="2050547" cy="2297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8" name="Rectangle 7"/>
          <p:cNvSpPr/>
          <p:nvPr/>
        </p:nvSpPr>
        <p:spPr>
          <a:xfrm>
            <a:off x="533400" y="2499595"/>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882308" y="2499595"/>
            <a:ext cx="3880907" cy="73217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533400" y="5122509"/>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4882308" y="5122509"/>
            <a:ext cx="3880907" cy="744891"/>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3400" y="3362183"/>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82308" y="3362183"/>
            <a:ext cx="3880907" cy="744891"/>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33400" y="4246282"/>
            <a:ext cx="4261692" cy="743252"/>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82308" y="4246282"/>
            <a:ext cx="3880907" cy="743252"/>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15108" y="2508774"/>
            <a:ext cx="4179984" cy="677108"/>
          </a:xfrm>
          <a:prstGeom prst="rect">
            <a:avLst/>
          </a:prstGeom>
          <a:noFill/>
        </p:spPr>
        <p:txBody>
          <a:bodyPr wrap="square" rtlCol="0">
            <a:spAutoFit/>
          </a:bodyPr>
          <a:lstStyle/>
          <a:p>
            <a:r>
              <a:rPr lang="en-US" sz="2400" b="1" dirty="0"/>
              <a:t>Annual Maximum Benefit </a:t>
            </a:r>
            <a:r>
              <a:rPr lang="en-US" sz="1400" dirty="0"/>
              <a:t>(per person, per calendar year)</a:t>
            </a:r>
          </a:p>
        </p:txBody>
      </p:sp>
      <p:sp>
        <p:nvSpPr>
          <p:cNvPr id="20" name="TextBox 19"/>
          <p:cNvSpPr txBox="1"/>
          <p:nvPr/>
        </p:nvSpPr>
        <p:spPr>
          <a:xfrm>
            <a:off x="4876800" y="2560083"/>
            <a:ext cx="3886200" cy="523220"/>
          </a:xfrm>
          <a:prstGeom prst="rect">
            <a:avLst/>
          </a:prstGeom>
          <a:noFill/>
        </p:spPr>
        <p:txBody>
          <a:bodyPr wrap="square" rtlCol="0">
            <a:spAutoFit/>
          </a:bodyPr>
          <a:lstStyle/>
          <a:p>
            <a:pPr algn="ctr"/>
            <a:r>
              <a:rPr lang="en-US" sz="2800" dirty="0"/>
              <a:t>$1,700</a:t>
            </a:r>
          </a:p>
        </p:txBody>
      </p:sp>
      <p:sp>
        <p:nvSpPr>
          <p:cNvPr id="21" name="TextBox 20"/>
          <p:cNvSpPr txBox="1"/>
          <p:nvPr/>
        </p:nvSpPr>
        <p:spPr>
          <a:xfrm>
            <a:off x="615108" y="3379758"/>
            <a:ext cx="4109292" cy="677108"/>
          </a:xfrm>
          <a:prstGeom prst="rect">
            <a:avLst/>
          </a:prstGeom>
          <a:noFill/>
        </p:spPr>
        <p:txBody>
          <a:bodyPr wrap="square" rtlCol="0">
            <a:spAutoFit/>
          </a:bodyPr>
          <a:lstStyle/>
          <a:p>
            <a:r>
              <a:rPr lang="en-US" sz="2400" b="1" dirty="0"/>
              <a:t>Deductible </a:t>
            </a:r>
            <a:r>
              <a:rPr lang="en-US" sz="1400" dirty="0"/>
              <a:t>(per calendar year, diagnostic and preventive services are NOT subject to deductible)</a:t>
            </a:r>
          </a:p>
        </p:txBody>
      </p:sp>
      <p:sp>
        <p:nvSpPr>
          <p:cNvPr id="22" name="TextBox 21"/>
          <p:cNvSpPr txBox="1"/>
          <p:nvPr/>
        </p:nvSpPr>
        <p:spPr>
          <a:xfrm>
            <a:off x="4876800" y="3452313"/>
            <a:ext cx="3886200" cy="461665"/>
          </a:xfrm>
          <a:prstGeom prst="rect">
            <a:avLst/>
          </a:prstGeom>
          <a:noFill/>
        </p:spPr>
        <p:txBody>
          <a:bodyPr wrap="square" rtlCol="0">
            <a:spAutoFit/>
          </a:bodyPr>
          <a:lstStyle/>
          <a:p>
            <a:pPr algn="ctr"/>
            <a:r>
              <a:rPr lang="en-US" sz="2400" dirty="0"/>
              <a:t>$50 per person, $150 max</a:t>
            </a:r>
          </a:p>
        </p:txBody>
      </p:sp>
      <p:sp>
        <p:nvSpPr>
          <p:cNvPr id="23" name="TextBox 22"/>
          <p:cNvSpPr txBox="1"/>
          <p:nvPr/>
        </p:nvSpPr>
        <p:spPr>
          <a:xfrm>
            <a:off x="609600" y="4286932"/>
            <a:ext cx="4114800" cy="677108"/>
          </a:xfrm>
          <a:prstGeom prst="rect">
            <a:avLst/>
          </a:prstGeom>
          <a:noFill/>
        </p:spPr>
        <p:txBody>
          <a:bodyPr wrap="square" rtlCol="0">
            <a:spAutoFit/>
          </a:bodyPr>
          <a:lstStyle/>
          <a:p>
            <a:r>
              <a:rPr lang="en-US" sz="2400" b="1" dirty="0"/>
              <a:t>Eligible Children Ages </a:t>
            </a:r>
            <a:r>
              <a:rPr lang="en-US" sz="1400" dirty="0"/>
              <a:t>(dependent children are eligible for coverage)</a:t>
            </a:r>
          </a:p>
        </p:txBody>
      </p:sp>
      <p:sp>
        <p:nvSpPr>
          <p:cNvPr id="24" name="TextBox 23"/>
          <p:cNvSpPr txBox="1"/>
          <p:nvPr/>
        </p:nvSpPr>
        <p:spPr>
          <a:xfrm>
            <a:off x="4882308" y="4386661"/>
            <a:ext cx="3880692" cy="646331"/>
          </a:xfrm>
          <a:prstGeom prst="rect">
            <a:avLst/>
          </a:prstGeom>
          <a:noFill/>
        </p:spPr>
        <p:txBody>
          <a:bodyPr wrap="square" rtlCol="0">
            <a:spAutoFit/>
          </a:bodyPr>
          <a:lstStyle/>
          <a:p>
            <a:pPr algn="ctr"/>
            <a:r>
              <a:rPr lang="en-US" dirty="0"/>
              <a:t>To end of the year in which the dependent turns 26</a:t>
            </a:r>
          </a:p>
        </p:txBody>
      </p:sp>
      <p:sp>
        <p:nvSpPr>
          <p:cNvPr id="25" name="Rectangle 24"/>
          <p:cNvSpPr/>
          <p:nvPr/>
        </p:nvSpPr>
        <p:spPr>
          <a:xfrm>
            <a:off x="533400" y="1619432"/>
            <a:ext cx="4256184"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619125" y="1768456"/>
            <a:ext cx="2971800" cy="461665"/>
          </a:xfrm>
          <a:prstGeom prst="rect">
            <a:avLst/>
          </a:prstGeom>
          <a:noFill/>
        </p:spPr>
        <p:txBody>
          <a:bodyPr wrap="square" rtlCol="0">
            <a:spAutoFit/>
          </a:bodyPr>
          <a:lstStyle/>
          <a:p>
            <a:r>
              <a:rPr lang="en-US" sz="2400" b="1" dirty="0"/>
              <a:t>Your Dental Network</a:t>
            </a:r>
            <a:endParaRPr lang="en-US" dirty="0"/>
          </a:p>
        </p:txBody>
      </p:sp>
      <p:sp>
        <p:nvSpPr>
          <p:cNvPr id="27" name="Rectangle 26"/>
          <p:cNvSpPr/>
          <p:nvPr/>
        </p:nvSpPr>
        <p:spPr>
          <a:xfrm>
            <a:off x="4876800" y="1619432"/>
            <a:ext cx="3886200" cy="74066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882308" y="1728447"/>
            <a:ext cx="3880692" cy="461665"/>
          </a:xfrm>
          <a:prstGeom prst="rect">
            <a:avLst/>
          </a:prstGeom>
          <a:noFill/>
        </p:spPr>
        <p:txBody>
          <a:bodyPr wrap="square" rtlCol="0">
            <a:spAutoFit/>
          </a:bodyPr>
          <a:lstStyle/>
          <a:p>
            <a:pPr algn="ctr"/>
            <a:r>
              <a:rPr lang="en-US" sz="2400" dirty="0"/>
              <a:t>Delta Dental PPO &amp; Premier</a:t>
            </a:r>
          </a:p>
        </p:txBody>
      </p:sp>
      <p:sp>
        <p:nvSpPr>
          <p:cNvPr id="29" name="TextBox 28"/>
          <p:cNvSpPr txBox="1"/>
          <p:nvPr/>
        </p:nvSpPr>
        <p:spPr>
          <a:xfrm>
            <a:off x="609600" y="5266235"/>
            <a:ext cx="4185492" cy="461665"/>
          </a:xfrm>
          <a:prstGeom prst="rect">
            <a:avLst/>
          </a:prstGeom>
          <a:noFill/>
        </p:spPr>
        <p:txBody>
          <a:bodyPr wrap="square" rtlCol="0">
            <a:spAutoFit/>
          </a:bodyPr>
          <a:lstStyle/>
          <a:p>
            <a:r>
              <a:rPr lang="en-US" sz="2400" b="1" dirty="0"/>
              <a:t>Ortho Lifetime Maximum </a:t>
            </a:r>
            <a:r>
              <a:rPr lang="en-US" sz="1400" dirty="0"/>
              <a:t>(per person)</a:t>
            </a:r>
          </a:p>
        </p:txBody>
      </p:sp>
      <p:sp>
        <p:nvSpPr>
          <p:cNvPr id="30" name="TextBox 29"/>
          <p:cNvSpPr txBox="1"/>
          <p:nvPr/>
        </p:nvSpPr>
        <p:spPr>
          <a:xfrm>
            <a:off x="4882308" y="5214105"/>
            <a:ext cx="3880692" cy="523220"/>
          </a:xfrm>
          <a:prstGeom prst="rect">
            <a:avLst/>
          </a:prstGeom>
          <a:noFill/>
        </p:spPr>
        <p:txBody>
          <a:bodyPr wrap="square" rtlCol="0">
            <a:spAutoFit/>
          </a:bodyPr>
          <a:lstStyle/>
          <a:p>
            <a:pPr algn="ctr"/>
            <a:r>
              <a:rPr lang="en-US" sz="2800" dirty="0"/>
              <a:t>$1,500</a:t>
            </a:r>
          </a:p>
        </p:txBody>
      </p:sp>
      <p:sp>
        <p:nvSpPr>
          <p:cNvPr id="32" name="TextBox 31"/>
          <p:cNvSpPr txBox="1"/>
          <p:nvPr/>
        </p:nvSpPr>
        <p:spPr>
          <a:xfrm>
            <a:off x="523874" y="6209274"/>
            <a:ext cx="5876925" cy="461665"/>
          </a:xfrm>
          <a:prstGeom prst="rect">
            <a:avLst/>
          </a:prstGeom>
          <a:noFill/>
        </p:spPr>
        <p:txBody>
          <a:bodyPr wrap="square" rtlCol="0">
            <a:spAutoFit/>
          </a:bodyPr>
          <a:lstStyle/>
          <a:p>
            <a:r>
              <a:rPr lang="en-US" sz="1200" dirty="0"/>
              <a:t>This is a summary of benefits only and does not bind Delta Dental of Kansas to any coverage. Please see your Benefit Booklet for full coverage details, exclusions and limitations.</a:t>
            </a:r>
          </a:p>
        </p:txBody>
      </p:sp>
      <p:pic>
        <p:nvPicPr>
          <p:cNvPr id="4" name="Audio 3">
            <a:hlinkClick r:id="" action="ppaction://media"/>
            <a:extLst>
              <a:ext uri="{FF2B5EF4-FFF2-40B4-BE49-F238E27FC236}">
                <a16:creationId xmlns:a16="http://schemas.microsoft.com/office/drawing/2014/main" id="{2FD3C37E-2406-40FF-8A6F-E7C5EF5A10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932762604"/>
      </p:ext>
    </p:extLst>
  </p:cSld>
  <p:clrMapOvr>
    <a:masterClrMapping/>
  </p:clrMapOvr>
  <mc:AlternateContent xmlns:mc="http://schemas.openxmlformats.org/markup-compatibility/2006" xmlns:p14="http://schemas.microsoft.com/office/powerpoint/2010/main">
    <mc:Choice Requires="p14">
      <p:transition spd="slow" p14:dur="2000" advTm="93087"/>
    </mc:Choice>
    <mc:Fallback xmlns="">
      <p:transition spd="slow" advTm="93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l"/>
            <a:r>
              <a:rPr lang="en-US" sz="4000" dirty="0">
                <a:solidFill>
                  <a:srgbClr val="43B02A"/>
                </a:solidFill>
              </a:rPr>
              <a:t>Your Delta Dental of Kansas Benefits Overview – </a:t>
            </a:r>
            <a:r>
              <a:rPr lang="en-US" sz="4000" b="1" u="sng" dirty="0">
                <a:solidFill>
                  <a:srgbClr val="43B02A"/>
                </a:solidFill>
              </a:rPr>
              <a:t>Buy up Plan</a:t>
            </a:r>
            <a:endParaRPr lang="en-US" sz="4000" dirty="0">
              <a:solidFill>
                <a:srgbClr val="43B02A"/>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7850" y="5486401"/>
            <a:ext cx="2050547" cy="22973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8" name="Rectangle 7"/>
          <p:cNvSpPr/>
          <p:nvPr/>
        </p:nvSpPr>
        <p:spPr>
          <a:xfrm>
            <a:off x="533400" y="2920261"/>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882308" y="2920261"/>
            <a:ext cx="3880907" cy="73217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33400" y="3782849"/>
            <a:ext cx="4261692"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82308" y="3782849"/>
            <a:ext cx="3880907" cy="744891"/>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33400" y="4666948"/>
            <a:ext cx="4261692" cy="743252"/>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4882308" y="4666948"/>
            <a:ext cx="3880907" cy="743252"/>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615108" y="2929440"/>
            <a:ext cx="4179984" cy="677108"/>
          </a:xfrm>
          <a:prstGeom prst="rect">
            <a:avLst/>
          </a:prstGeom>
          <a:noFill/>
        </p:spPr>
        <p:txBody>
          <a:bodyPr wrap="square" rtlCol="0">
            <a:spAutoFit/>
          </a:bodyPr>
          <a:lstStyle/>
          <a:p>
            <a:r>
              <a:rPr lang="en-US" sz="2400" b="1" dirty="0"/>
              <a:t>Basic Services </a:t>
            </a:r>
            <a:r>
              <a:rPr lang="en-US" sz="1400" dirty="0"/>
              <a:t>(cavity fillings, emergency exam, oral surgery, periodontics, etc.)</a:t>
            </a:r>
          </a:p>
        </p:txBody>
      </p:sp>
      <p:sp>
        <p:nvSpPr>
          <p:cNvPr id="20" name="TextBox 19"/>
          <p:cNvSpPr txBox="1"/>
          <p:nvPr/>
        </p:nvSpPr>
        <p:spPr>
          <a:xfrm>
            <a:off x="4876800" y="2980749"/>
            <a:ext cx="3886200" cy="523220"/>
          </a:xfrm>
          <a:prstGeom prst="rect">
            <a:avLst/>
          </a:prstGeom>
          <a:noFill/>
        </p:spPr>
        <p:txBody>
          <a:bodyPr wrap="square" rtlCol="0">
            <a:spAutoFit/>
          </a:bodyPr>
          <a:lstStyle/>
          <a:p>
            <a:pPr algn="ctr"/>
            <a:r>
              <a:rPr lang="en-US" sz="2800" dirty="0"/>
              <a:t>80%</a:t>
            </a:r>
          </a:p>
        </p:txBody>
      </p:sp>
      <p:sp>
        <p:nvSpPr>
          <p:cNvPr id="21" name="TextBox 20"/>
          <p:cNvSpPr txBox="1"/>
          <p:nvPr/>
        </p:nvSpPr>
        <p:spPr>
          <a:xfrm>
            <a:off x="615108" y="3800424"/>
            <a:ext cx="4109292" cy="677108"/>
          </a:xfrm>
          <a:prstGeom prst="rect">
            <a:avLst/>
          </a:prstGeom>
          <a:noFill/>
        </p:spPr>
        <p:txBody>
          <a:bodyPr wrap="square" rtlCol="0">
            <a:spAutoFit/>
          </a:bodyPr>
          <a:lstStyle/>
          <a:p>
            <a:r>
              <a:rPr lang="en-US" sz="2400" b="1" dirty="0"/>
              <a:t>Major Services* </a:t>
            </a:r>
            <a:r>
              <a:rPr lang="en-US" sz="1400" dirty="0"/>
              <a:t>(crowns, bridges, dentures, occlusal guards, etc.)</a:t>
            </a:r>
          </a:p>
        </p:txBody>
      </p:sp>
      <p:sp>
        <p:nvSpPr>
          <p:cNvPr id="22" name="TextBox 21"/>
          <p:cNvSpPr txBox="1"/>
          <p:nvPr/>
        </p:nvSpPr>
        <p:spPr>
          <a:xfrm>
            <a:off x="4876800" y="3872979"/>
            <a:ext cx="3886200" cy="523220"/>
          </a:xfrm>
          <a:prstGeom prst="rect">
            <a:avLst/>
          </a:prstGeom>
          <a:noFill/>
        </p:spPr>
        <p:txBody>
          <a:bodyPr wrap="square" rtlCol="0">
            <a:spAutoFit/>
          </a:bodyPr>
          <a:lstStyle/>
          <a:p>
            <a:pPr algn="ctr"/>
            <a:r>
              <a:rPr lang="en-US" sz="2800" dirty="0"/>
              <a:t>50%</a:t>
            </a:r>
          </a:p>
        </p:txBody>
      </p:sp>
      <p:sp>
        <p:nvSpPr>
          <p:cNvPr id="23" name="TextBox 22"/>
          <p:cNvSpPr txBox="1"/>
          <p:nvPr/>
        </p:nvSpPr>
        <p:spPr>
          <a:xfrm>
            <a:off x="609600" y="4707598"/>
            <a:ext cx="4114800" cy="646331"/>
          </a:xfrm>
          <a:prstGeom prst="rect">
            <a:avLst/>
          </a:prstGeom>
          <a:noFill/>
        </p:spPr>
        <p:txBody>
          <a:bodyPr wrap="square" rtlCol="0">
            <a:spAutoFit/>
          </a:bodyPr>
          <a:lstStyle/>
          <a:p>
            <a:r>
              <a:rPr lang="en-US" sz="2400" b="1" dirty="0"/>
              <a:t>Orthodontics* </a:t>
            </a:r>
            <a:r>
              <a:rPr lang="en-US" sz="1200" dirty="0"/>
              <a:t>(orthodontic appliances and treatment for adults and dependent children through age 26)</a:t>
            </a:r>
          </a:p>
        </p:txBody>
      </p:sp>
      <p:sp>
        <p:nvSpPr>
          <p:cNvPr id="24" name="TextBox 23"/>
          <p:cNvSpPr txBox="1"/>
          <p:nvPr/>
        </p:nvSpPr>
        <p:spPr>
          <a:xfrm>
            <a:off x="4882308" y="4807327"/>
            <a:ext cx="3880692" cy="523220"/>
          </a:xfrm>
          <a:prstGeom prst="rect">
            <a:avLst/>
          </a:prstGeom>
          <a:noFill/>
        </p:spPr>
        <p:txBody>
          <a:bodyPr wrap="square" rtlCol="0">
            <a:spAutoFit/>
          </a:bodyPr>
          <a:lstStyle/>
          <a:p>
            <a:pPr algn="ctr"/>
            <a:r>
              <a:rPr lang="en-US" sz="2800" dirty="0"/>
              <a:t>50%</a:t>
            </a:r>
          </a:p>
        </p:txBody>
      </p:sp>
      <p:sp>
        <p:nvSpPr>
          <p:cNvPr id="25" name="Rectangle 24"/>
          <p:cNvSpPr/>
          <p:nvPr/>
        </p:nvSpPr>
        <p:spPr>
          <a:xfrm>
            <a:off x="533400" y="2040098"/>
            <a:ext cx="4256184" cy="740664"/>
          </a:xfrm>
          <a:prstGeom prst="rect">
            <a:avLst/>
          </a:prstGeom>
          <a:noFill/>
          <a:ln>
            <a:solidFill>
              <a:srgbClr val="3CA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609600" y="2017401"/>
            <a:ext cx="4029075" cy="861774"/>
          </a:xfrm>
          <a:prstGeom prst="rect">
            <a:avLst/>
          </a:prstGeom>
          <a:noFill/>
        </p:spPr>
        <p:txBody>
          <a:bodyPr wrap="square" rtlCol="0">
            <a:spAutoFit/>
          </a:bodyPr>
          <a:lstStyle/>
          <a:p>
            <a:r>
              <a:rPr lang="en-US" sz="2200" b="1" dirty="0"/>
              <a:t>Diagnostic &amp; Preventive Services </a:t>
            </a:r>
            <a:r>
              <a:rPr lang="en-US" sz="1300" dirty="0"/>
              <a:t>(exams, cleanings, x-rays, etc.; NOT subject to the deductible or the annual maximum)</a:t>
            </a:r>
          </a:p>
        </p:txBody>
      </p:sp>
      <p:sp>
        <p:nvSpPr>
          <p:cNvPr id="27" name="Rectangle 26"/>
          <p:cNvSpPr/>
          <p:nvPr/>
        </p:nvSpPr>
        <p:spPr>
          <a:xfrm>
            <a:off x="4876800" y="2040098"/>
            <a:ext cx="3886200" cy="740664"/>
          </a:xfrm>
          <a:prstGeom prst="rect">
            <a:avLst/>
          </a:prstGeom>
          <a:solidFill>
            <a:srgbClr val="B3DFAA"/>
          </a:solidFill>
          <a:ln>
            <a:solidFill>
              <a:srgbClr val="B3D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882308" y="2149113"/>
            <a:ext cx="3880692" cy="523220"/>
          </a:xfrm>
          <a:prstGeom prst="rect">
            <a:avLst/>
          </a:prstGeom>
          <a:noFill/>
        </p:spPr>
        <p:txBody>
          <a:bodyPr wrap="square" rtlCol="0">
            <a:spAutoFit/>
          </a:bodyPr>
          <a:lstStyle/>
          <a:p>
            <a:pPr algn="ctr"/>
            <a:r>
              <a:rPr lang="en-US" sz="2800" dirty="0"/>
              <a:t>100%</a:t>
            </a:r>
          </a:p>
        </p:txBody>
      </p:sp>
      <p:sp>
        <p:nvSpPr>
          <p:cNvPr id="31" name="TextBox 30"/>
          <p:cNvSpPr txBox="1"/>
          <p:nvPr/>
        </p:nvSpPr>
        <p:spPr>
          <a:xfrm>
            <a:off x="523874" y="6209274"/>
            <a:ext cx="5876925" cy="461665"/>
          </a:xfrm>
          <a:prstGeom prst="rect">
            <a:avLst/>
          </a:prstGeom>
          <a:noFill/>
        </p:spPr>
        <p:txBody>
          <a:bodyPr wrap="square" rtlCol="0">
            <a:spAutoFit/>
          </a:bodyPr>
          <a:lstStyle/>
          <a:p>
            <a:r>
              <a:rPr lang="en-US" sz="1200" dirty="0"/>
              <a:t>This is a summary of benefits only and does not bind Delta Dental of Kansas to any coverage. Please see your Benefit Booklet for full coverage details, exclusions and limitations.</a:t>
            </a:r>
          </a:p>
        </p:txBody>
      </p:sp>
      <p:sp>
        <p:nvSpPr>
          <p:cNvPr id="32" name="TextBox 31"/>
          <p:cNvSpPr txBox="1"/>
          <p:nvPr/>
        </p:nvSpPr>
        <p:spPr>
          <a:xfrm>
            <a:off x="4882308" y="1611868"/>
            <a:ext cx="3880692" cy="369332"/>
          </a:xfrm>
          <a:prstGeom prst="rect">
            <a:avLst/>
          </a:prstGeom>
          <a:noFill/>
        </p:spPr>
        <p:txBody>
          <a:bodyPr wrap="square" rtlCol="0">
            <a:spAutoFit/>
          </a:bodyPr>
          <a:lstStyle/>
          <a:p>
            <a:pPr algn="ctr"/>
            <a:r>
              <a:rPr lang="en-US" i="1" dirty="0"/>
              <a:t>Delta Dental PPO Network Coverage</a:t>
            </a:r>
          </a:p>
        </p:txBody>
      </p:sp>
      <p:sp>
        <p:nvSpPr>
          <p:cNvPr id="29" name="TextBox 28">
            <a:extLst>
              <a:ext uri="{FF2B5EF4-FFF2-40B4-BE49-F238E27FC236}">
                <a16:creationId xmlns:a16="http://schemas.microsoft.com/office/drawing/2014/main" id="{B9ADD8CE-C3FE-4C9F-B96D-A6D20088108C}"/>
              </a:ext>
            </a:extLst>
          </p:cNvPr>
          <p:cNvSpPr txBox="1"/>
          <p:nvPr/>
        </p:nvSpPr>
        <p:spPr>
          <a:xfrm>
            <a:off x="523873" y="5533947"/>
            <a:ext cx="5876925" cy="584775"/>
          </a:xfrm>
          <a:prstGeom prst="rect">
            <a:avLst/>
          </a:prstGeom>
          <a:noFill/>
        </p:spPr>
        <p:txBody>
          <a:bodyPr wrap="square" rtlCol="0">
            <a:spAutoFit/>
          </a:bodyPr>
          <a:lstStyle/>
          <a:p>
            <a:r>
              <a:rPr lang="en-US" sz="1600" b="1" dirty="0"/>
              <a:t>*</a:t>
            </a:r>
            <a:r>
              <a:rPr lang="en-US" sz="1600" dirty="0"/>
              <a:t>All Major and Orthodontic Services are subject to a twelve (12) month waiting period.</a:t>
            </a:r>
          </a:p>
        </p:txBody>
      </p:sp>
      <p:pic>
        <p:nvPicPr>
          <p:cNvPr id="2" name="Audio 1">
            <a:hlinkClick r:id="" action="ppaction://media"/>
            <a:extLst>
              <a:ext uri="{FF2B5EF4-FFF2-40B4-BE49-F238E27FC236}">
                <a16:creationId xmlns:a16="http://schemas.microsoft.com/office/drawing/2014/main" id="{A83031B3-805F-443B-BB44-517184CBB8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981048191"/>
      </p:ext>
    </p:extLst>
  </p:cSld>
  <p:clrMapOvr>
    <a:masterClrMapping/>
  </p:clrMapOvr>
  <mc:AlternateContent xmlns:mc="http://schemas.openxmlformats.org/markup-compatibility/2006" xmlns:p14="http://schemas.microsoft.com/office/powerpoint/2010/main">
    <mc:Choice Requires="p14">
      <p:transition spd="slow" p14:dur="2000" advTm="147133"/>
    </mc:Choice>
    <mc:Fallback xmlns="">
      <p:transition spd="slow" advTm="147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l"/>
            <a:r>
              <a:rPr lang="en-US" sz="4000" dirty="0">
                <a:solidFill>
                  <a:srgbClr val="43B02A"/>
                </a:solidFill>
              </a:rPr>
              <a:t>Your Delta Dental of Kansas Benefits Overview</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799" y="6277176"/>
            <a:ext cx="2362201" cy="580824"/>
          </a:xfrm>
          <a:prstGeom prst="rect">
            <a:avLst/>
          </a:prstGeom>
        </p:spPr>
      </p:pic>
      <p:sp>
        <p:nvSpPr>
          <p:cNvPr id="26" name="TextBox 25"/>
          <p:cNvSpPr txBox="1"/>
          <p:nvPr/>
        </p:nvSpPr>
        <p:spPr>
          <a:xfrm>
            <a:off x="609600" y="1828800"/>
            <a:ext cx="7848600" cy="3970318"/>
          </a:xfrm>
          <a:prstGeom prst="rect">
            <a:avLst/>
          </a:prstGeom>
          <a:solidFill>
            <a:schemeClr val="accent1">
              <a:lumMod val="20000"/>
              <a:lumOff val="80000"/>
            </a:schemeClr>
          </a:solidFill>
        </p:spPr>
        <p:txBody>
          <a:bodyPr wrap="square" rtlCol="0">
            <a:spAutoFit/>
          </a:bodyPr>
          <a:lstStyle/>
          <a:p>
            <a:r>
              <a:rPr lang="en-US" sz="2800" b="1" dirty="0">
                <a:solidFill>
                  <a:schemeClr val="accent1"/>
                </a:solidFill>
              </a:rPr>
              <a:t>Right Start 4 Kids Program (RS4K) </a:t>
            </a:r>
          </a:p>
          <a:p>
            <a:endParaRPr lang="en-US" sz="2400" b="1" dirty="0"/>
          </a:p>
          <a:p>
            <a:r>
              <a:rPr lang="en-US" sz="2000" b="1" dirty="0">
                <a:latin typeface="Calibri" panose="020F0502020204030204" pitchFamily="34" charset="0"/>
                <a:cs typeface="Calibri" panose="020F0502020204030204" pitchFamily="34" charset="0"/>
              </a:rPr>
              <a:t>Both the Base and Buy Up plan have RS4K:</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100% coverage for kids 12 &amp; under </a:t>
            </a:r>
            <a:r>
              <a:rPr lang="en-US" sz="2000" dirty="0"/>
              <a:t>for all covered services under the plan, excluding orthodontics.</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Must see an in-network dentist</a:t>
            </a:r>
            <a:r>
              <a:rPr lang="en-US" sz="2000" dirty="0"/>
              <a:t> – RS4K will only apply when visiting a Delta Dental PPO or Delta Dental Premier dentist. If an out-of-network dentist is seen, then the underlying contract applies including waiting periods, deductibles and coinsurance levels.</a:t>
            </a:r>
          </a:p>
          <a:p>
            <a:pPr marL="285750" indent="-285750">
              <a:buFont typeface="Arial" panose="020B0604020202020204" pitchFamily="34" charset="0"/>
              <a:buChar char="•"/>
            </a:pPr>
            <a:r>
              <a:rPr lang="en-US" sz="2000" dirty="0"/>
              <a:t>Covered services under RS4K are </a:t>
            </a:r>
            <a:r>
              <a:rPr lang="en-US" sz="2000" b="1" dirty="0">
                <a:latin typeface="Calibri" panose="020F0502020204030204" pitchFamily="34" charset="0"/>
                <a:cs typeface="Calibri" panose="020F0502020204030204" pitchFamily="34" charset="0"/>
              </a:rPr>
              <a:t>not subject to the plan’s deductible or waiting periods</a:t>
            </a:r>
            <a:r>
              <a:rPr lang="en-US" sz="2000" dirty="0"/>
              <a:t>.</a:t>
            </a:r>
          </a:p>
          <a:p>
            <a:pPr marL="285750" indent="-285750">
              <a:buFont typeface="Arial" panose="020B0604020202020204" pitchFamily="34" charset="0"/>
              <a:buChar char="•"/>
            </a:pPr>
            <a:r>
              <a:rPr lang="en-US" sz="2000" dirty="0"/>
              <a:t>Covered services under RS4K </a:t>
            </a:r>
            <a:r>
              <a:rPr lang="en-US" sz="2000" b="1" dirty="0">
                <a:latin typeface="Calibri" panose="020F0502020204030204" pitchFamily="34" charset="0"/>
                <a:cs typeface="Calibri" panose="020F0502020204030204" pitchFamily="34" charset="0"/>
              </a:rPr>
              <a:t>are subject to plan’s annual maximum</a:t>
            </a:r>
            <a:r>
              <a:rPr lang="en-US" sz="2000" dirty="0"/>
              <a:t>.</a:t>
            </a:r>
            <a:endParaRPr lang="en-US" sz="1200" dirty="0"/>
          </a:p>
        </p:txBody>
      </p:sp>
      <p:sp>
        <p:nvSpPr>
          <p:cNvPr id="31" name="TextBox 30"/>
          <p:cNvSpPr txBox="1"/>
          <p:nvPr/>
        </p:nvSpPr>
        <p:spPr>
          <a:xfrm>
            <a:off x="523874" y="6209274"/>
            <a:ext cx="5876925" cy="461665"/>
          </a:xfrm>
          <a:prstGeom prst="rect">
            <a:avLst/>
          </a:prstGeom>
          <a:noFill/>
        </p:spPr>
        <p:txBody>
          <a:bodyPr wrap="square" rtlCol="0">
            <a:spAutoFit/>
          </a:bodyPr>
          <a:lstStyle/>
          <a:p>
            <a:r>
              <a:rPr lang="en-US" sz="1200" dirty="0"/>
              <a:t>This is a summary of benefits only and does not bind Delta Dental of Kansas to any coverage. Please see your Benefit Booklet for full coverage details, exclusions and limitations.</a:t>
            </a:r>
          </a:p>
        </p:txBody>
      </p:sp>
      <p:pic>
        <p:nvPicPr>
          <p:cNvPr id="2" name="Audio 1">
            <a:hlinkClick r:id="" action="ppaction://media"/>
            <a:extLst>
              <a:ext uri="{FF2B5EF4-FFF2-40B4-BE49-F238E27FC236}">
                <a16:creationId xmlns:a16="http://schemas.microsoft.com/office/drawing/2014/main" id="{EC56908A-F101-450A-8085-3260219903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889308948"/>
      </p:ext>
    </p:extLst>
  </p:cSld>
  <p:clrMapOvr>
    <a:masterClrMapping/>
  </p:clrMapOvr>
  <mc:AlternateContent xmlns:mc="http://schemas.openxmlformats.org/markup-compatibility/2006" xmlns:p14="http://schemas.microsoft.com/office/powerpoint/2010/main">
    <mc:Choice Requires="p14">
      <p:transition spd="slow" p14:dur="2000" advTm="101467"/>
    </mc:Choice>
    <mc:Fallback xmlns="">
      <p:transition spd="slow" advTm="101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pPr algn="l"/>
            <a:r>
              <a:rPr lang="en-US" sz="4000" dirty="0">
                <a:solidFill>
                  <a:srgbClr val="43B02A"/>
                </a:solidFill>
              </a:rPr>
              <a:t>Your Delta Dental of Kansas Benefits Overview</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799" y="6292950"/>
            <a:ext cx="2362201" cy="580824"/>
          </a:xfrm>
          <a:prstGeom prst="rect">
            <a:avLst/>
          </a:prstGeom>
        </p:spPr>
      </p:pic>
      <p:sp>
        <p:nvSpPr>
          <p:cNvPr id="31" name="TextBox 30"/>
          <p:cNvSpPr txBox="1"/>
          <p:nvPr/>
        </p:nvSpPr>
        <p:spPr>
          <a:xfrm>
            <a:off x="523874" y="6209274"/>
            <a:ext cx="5876925" cy="461665"/>
          </a:xfrm>
          <a:prstGeom prst="rect">
            <a:avLst/>
          </a:prstGeom>
          <a:noFill/>
        </p:spPr>
        <p:txBody>
          <a:bodyPr wrap="square" rtlCol="0">
            <a:spAutoFit/>
          </a:bodyPr>
          <a:lstStyle/>
          <a:p>
            <a:r>
              <a:rPr lang="en-US" sz="1200" dirty="0"/>
              <a:t>This is a summary of benefits only and does not bind Delta Dental of Kansas to any coverage. Please see your Benefit Booklet for full coverage details, exclusions and limitations.</a:t>
            </a:r>
          </a:p>
        </p:txBody>
      </p:sp>
      <p:sp>
        <p:nvSpPr>
          <p:cNvPr id="8" name="TextBox 7">
            <a:extLst>
              <a:ext uri="{FF2B5EF4-FFF2-40B4-BE49-F238E27FC236}">
                <a16:creationId xmlns:a16="http://schemas.microsoft.com/office/drawing/2014/main" id="{E88B2DEB-D3BC-48DB-8818-8BFCB338BBCD}"/>
              </a:ext>
            </a:extLst>
          </p:cNvPr>
          <p:cNvSpPr txBox="1"/>
          <p:nvPr/>
        </p:nvSpPr>
        <p:spPr>
          <a:xfrm>
            <a:off x="523874" y="1546459"/>
            <a:ext cx="7848600" cy="4247317"/>
          </a:xfrm>
          <a:prstGeom prst="rect">
            <a:avLst/>
          </a:prstGeom>
          <a:solidFill>
            <a:schemeClr val="accent2">
              <a:lumMod val="20000"/>
              <a:lumOff val="80000"/>
            </a:schemeClr>
          </a:solidFill>
        </p:spPr>
        <p:txBody>
          <a:bodyPr wrap="square" rtlCol="0">
            <a:spAutoFit/>
          </a:bodyPr>
          <a:lstStyle/>
          <a:p>
            <a:r>
              <a:rPr lang="en-US" sz="2800" b="1" dirty="0">
                <a:solidFill>
                  <a:schemeClr val="accent2"/>
                </a:solidFill>
              </a:rPr>
              <a:t>Unlimited Cleanings Program</a:t>
            </a:r>
          </a:p>
          <a:p>
            <a:endParaRPr lang="en-US" sz="2400" b="1" dirty="0"/>
          </a:p>
          <a:p>
            <a:r>
              <a:rPr lang="en-US" sz="2000" b="1" dirty="0">
                <a:latin typeface="Calibri" panose="020F0502020204030204" pitchFamily="34" charset="0"/>
                <a:cs typeface="Calibri" panose="020F0502020204030204" pitchFamily="34" charset="0"/>
              </a:rPr>
              <a:t>Both the Base and Buy Up plan have Unlimited Cleanings:</a:t>
            </a:r>
          </a:p>
          <a:p>
            <a:pPr marL="285750" indent="-285750">
              <a:buFont typeface="Arial" panose="020B0604020202020204" pitchFamily="34" charset="0"/>
              <a:buChar char="•"/>
            </a:pPr>
            <a:r>
              <a:rPr lang="en-US" dirty="0"/>
              <a:t>The Unlimited Cleanings Program allows coverage for both regular cleanings and periodontal cleanings at an unlimited frequency. Services that apply to this program:</a:t>
            </a:r>
          </a:p>
          <a:p>
            <a:pPr marL="1200150" lvl="2" indent="-285750">
              <a:buFont typeface="Arial" panose="020B0604020202020204" pitchFamily="34" charset="0"/>
              <a:buChar char="•"/>
            </a:pPr>
            <a:r>
              <a:rPr lang="en-US" dirty="0"/>
              <a:t>Prophylaxis (regular/routine teeth cleaning) for adults and children. (D1110 &amp; D1120)</a:t>
            </a:r>
          </a:p>
          <a:p>
            <a:pPr marL="1200150" lvl="2" indent="-285750">
              <a:buFont typeface="Arial" panose="020B0604020202020204" pitchFamily="34" charset="0"/>
              <a:buChar char="•"/>
            </a:pPr>
            <a:r>
              <a:rPr lang="en-US" dirty="0"/>
              <a:t>Periodontal Maintenance (or periodontal cleaning), a more extensive teeth cleaning performed when an individual has history of non-surgical or surgical periodontal treatment. (D4910)</a:t>
            </a:r>
          </a:p>
          <a:p>
            <a:pPr marL="285750" indent="-285750">
              <a:buFont typeface="Arial" panose="020B0604020202020204" pitchFamily="34" charset="0"/>
              <a:buChar char="•"/>
            </a:pPr>
            <a:r>
              <a:rPr lang="en-US" dirty="0"/>
              <a:t>Your underlying contract applies with the exception of the frequency limitations on the services listed above.</a:t>
            </a:r>
          </a:p>
          <a:p>
            <a:pPr marL="285750" indent="-285750">
              <a:buFont typeface="Arial" panose="020B0604020202020204" pitchFamily="34" charset="0"/>
              <a:buChar char="•"/>
            </a:pPr>
            <a:r>
              <a:rPr lang="en-US" dirty="0"/>
              <a:t>Cleanings are subject to the plan’s annual maximum under the Base Plan.</a:t>
            </a:r>
          </a:p>
        </p:txBody>
      </p:sp>
      <p:pic>
        <p:nvPicPr>
          <p:cNvPr id="2" name="Audio 1">
            <a:hlinkClick r:id="" action="ppaction://media"/>
            <a:extLst>
              <a:ext uri="{FF2B5EF4-FFF2-40B4-BE49-F238E27FC236}">
                <a16:creationId xmlns:a16="http://schemas.microsoft.com/office/drawing/2014/main" id="{A183CDCE-134B-4BD6-8CF3-CD6B2E14F3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38014882"/>
      </p:ext>
    </p:extLst>
  </p:cSld>
  <p:clrMapOvr>
    <a:masterClrMapping/>
  </p:clrMapOvr>
  <mc:AlternateContent xmlns:mc="http://schemas.openxmlformats.org/markup-compatibility/2006" xmlns:p14="http://schemas.microsoft.com/office/powerpoint/2010/main">
    <mc:Choice Requires="p14">
      <p:transition spd="slow" p14:dur="2000" advTm="84364"/>
    </mc:Choice>
    <mc:Fallback xmlns="">
      <p:transition spd="slow" advTm="8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DDKS">
      <a:dk1>
        <a:sysClr val="windowText" lastClr="000000"/>
      </a:dk1>
      <a:lt1>
        <a:sysClr val="window" lastClr="FFFFFF"/>
      </a:lt1>
      <a:dk2>
        <a:srgbClr val="43B02A"/>
      </a:dk2>
      <a:lt2>
        <a:srgbClr val="BFBFBF"/>
      </a:lt2>
      <a:accent1>
        <a:srgbClr val="563D82"/>
      </a:accent1>
      <a:accent2>
        <a:srgbClr val="00AEC7"/>
      </a:accent2>
      <a:accent3>
        <a:srgbClr val="DC582A"/>
      </a:accent3>
      <a:accent4>
        <a:srgbClr val="B3DFAA"/>
      </a:accent4>
      <a:accent5>
        <a:srgbClr val="BBB1CD"/>
      </a:accent5>
      <a:accent6>
        <a:srgbClr val="99DFE9"/>
      </a:accent6>
      <a:hlink>
        <a:srgbClr val="563D82"/>
      </a:hlink>
      <a:folHlink>
        <a:srgbClr val="9A8BB4"/>
      </a:folHlink>
    </a:clrScheme>
    <a:fontScheme name="DDKS">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3954</TotalTime>
  <Words>1160</Words>
  <Application>Microsoft Office PowerPoint</Application>
  <PresentationFormat>On-screen Show (4:3)</PresentationFormat>
  <Paragraphs>120</Paragraphs>
  <Slides>13</Slides>
  <Notes>13</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Your Plan Type and Dentist Network</vt:lpstr>
      <vt:lpstr>Your Delta Dental of Kansas Benefits Overview – Base Plan</vt:lpstr>
      <vt:lpstr>Your Delta Dental of Kansas Benefits Overview – Base Plan</vt:lpstr>
      <vt:lpstr>Your Delta Dental of Kansas Benefits Overview – Buy up Plan</vt:lpstr>
      <vt:lpstr>Your Delta Dental of Kansas Benefits Overview – Buy up Plan</vt:lpstr>
      <vt:lpstr>Your Delta Dental of Kansas Benefits Overview</vt:lpstr>
      <vt:lpstr>Your Delta Dental of Kansas Benefits Overview</vt:lpstr>
      <vt:lpstr>PowerPoint Presentation</vt:lpstr>
      <vt:lpstr>Online Member Account</vt:lpstr>
      <vt:lpstr>Mobile App</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cmcclellan;mlebeda</dc:creator>
  <cp:lastModifiedBy>Michelle Ohlde</cp:lastModifiedBy>
  <cp:revision>394</cp:revision>
  <cp:lastPrinted>2019-09-20T16:26:59Z</cp:lastPrinted>
  <dcterms:created xsi:type="dcterms:W3CDTF">2013-04-23T21:18:33Z</dcterms:created>
  <dcterms:modified xsi:type="dcterms:W3CDTF">2025-10-02T18:51:07Z</dcterms:modified>
</cp:coreProperties>
</file>