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9" r:id="rId3"/>
    <p:sldId id="284" r:id="rId4"/>
    <p:sldId id="285" r:id="rId5"/>
    <p:sldId id="283" r:id="rId6"/>
    <p:sldId id="286" r:id="rId7"/>
    <p:sldId id="265" r:id="rId8"/>
    <p:sldId id="271" r:id="rId9"/>
    <p:sldId id="268" r:id="rId10"/>
    <p:sldId id="267" r:id="rId11"/>
    <p:sldId id="28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A9A"/>
    <a:srgbClr val="004E9A"/>
    <a:srgbClr val="003087"/>
    <a:srgbClr val="DE2C84"/>
    <a:srgbClr val="00AE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27" autoAdjust="0"/>
    <p:restoredTop sz="96247" autoAdjust="0"/>
  </p:normalViewPr>
  <p:slideViewPr>
    <p:cSldViewPr snapToGrid="0">
      <p:cViewPr varScale="1">
        <p:scale>
          <a:sx n="111" d="100"/>
          <a:sy n="111" d="100"/>
        </p:scale>
        <p:origin x="13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785B7-D453-4583-863B-6307C31B07B1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FE1EA-1D8F-4590-8EED-50B29E6F76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465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214213-E691-485E-A3CA-CD32174212DD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82947" name="Rectangle 7"/>
          <p:cNvSpPr txBox="1">
            <a:spLocks noGrp="1" noChangeArrowheads="1"/>
          </p:cNvSpPr>
          <p:nvPr/>
        </p:nvSpPr>
        <p:spPr bwMode="auto">
          <a:xfrm>
            <a:off x="3979757" y="8843645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24" tIns="46662" rIns="93324" bIns="46662" anchor="b"/>
          <a:lstStyle/>
          <a:p>
            <a:pPr algn="r"/>
            <a:fld id="{9046140A-658B-4574-A551-5222AA4335A5}" type="slidenum">
              <a:rPr lang="en-US" sz="1200"/>
              <a:pPr algn="r"/>
              <a:t>1</a:t>
            </a:fld>
            <a:endParaRPr lang="en-US" sz="1200" dirty="0"/>
          </a:p>
        </p:txBody>
      </p:sp>
      <p:sp>
        <p:nvSpPr>
          <p:cNvPr id="829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4550" cy="3490913"/>
          </a:xfrm>
          <a:solidFill>
            <a:srgbClr val="FFFFFF"/>
          </a:solidFill>
          <a:ln/>
        </p:spPr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414" y="4421823"/>
            <a:ext cx="5150273" cy="418909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717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214213-E691-485E-A3CA-CD32174212DD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82947" name="Rectangle 7"/>
          <p:cNvSpPr txBox="1">
            <a:spLocks noGrp="1" noChangeArrowheads="1"/>
          </p:cNvSpPr>
          <p:nvPr/>
        </p:nvSpPr>
        <p:spPr bwMode="auto">
          <a:xfrm>
            <a:off x="3979757" y="8843645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24" tIns="46662" rIns="93324" bIns="46662" anchor="b"/>
          <a:lstStyle/>
          <a:p>
            <a:pPr algn="r"/>
            <a:fld id="{9046140A-658B-4574-A551-5222AA4335A5}" type="slidenum">
              <a:rPr lang="en-US" sz="1200"/>
              <a:pPr algn="r"/>
              <a:t>11</a:t>
            </a:fld>
            <a:endParaRPr lang="en-US" sz="1200" dirty="0"/>
          </a:p>
        </p:txBody>
      </p:sp>
      <p:sp>
        <p:nvSpPr>
          <p:cNvPr id="829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4550" cy="3490913"/>
          </a:xfrm>
          <a:solidFill>
            <a:srgbClr val="FFFFFF"/>
          </a:solidFill>
          <a:ln/>
        </p:spPr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414" y="4421823"/>
            <a:ext cx="5150273" cy="418909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568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214213-E691-485E-A3CA-CD32174212DD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82947" name="Rectangle 7"/>
          <p:cNvSpPr txBox="1">
            <a:spLocks noGrp="1" noChangeArrowheads="1"/>
          </p:cNvSpPr>
          <p:nvPr/>
        </p:nvSpPr>
        <p:spPr bwMode="auto">
          <a:xfrm>
            <a:off x="3979757" y="8843645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24" tIns="46662" rIns="93324" bIns="46662" anchor="b"/>
          <a:lstStyle/>
          <a:p>
            <a:pPr algn="r"/>
            <a:fld id="{9046140A-658B-4574-A551-5222AA4335A5}" type="slidenum">
              <a:rPr lang="en-US" sz="1200"/>
              <a:pPr algn="r"/>
              <a:t>2</a:t>
            </a:fld>
            <a:endParaRPr lang="en-US" sz="1200" dirty="0"/>
          </a:p>
        </p:txBody>
      </p:sp>
      <p:sp>
        <p:nvSpPr>
          <p:cNvPr id="829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4550" cy="3490913"/>
          </a:xfrm>
          <a:solidFill>
            <a:srgbClr val="FFFFFF"/>
          </a:solidFill>
          <a:ln/>
        </p:spPr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414" y="4421823"/>
            <a:ext cx="5150273" cy="418909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181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214213-E691-485E-A3CA-CD32174212DD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82947" name="Rectangle 7"/>
          <p:cNvSpPr txBox="1">
            <a:spLocks noGrp="1" noChangeArrowheads="1"/>
          </p:cNvSpPr>
          <p:nvPr/>
        </p:nvSpPr>
        <p:spPr bwMode="auto">
          <a:xfrm>
            <a:off x="3979757" y="8843645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24" tIns="46662" rIns="93324" bIns="46662" anchor="b"/>
          <a:lstStyle/>
          <a:p>
            <a:pPr algn="r"/>
            <a:fld id="{9046140A-658B-4574-A551-5222AA4335A5}" type="slidenum">
              <a:rPr lang="en-US" sz="1200"/>
              <a:pPr algn="r"/>
              <a:t>3</a:t>
            </a:fld>
            <a:endParaRPr lang="en-US" sz="1200" dirty="0"/>
          </a:p>
        </p:txBody>
      </p:sp>
      <p:sp>
        <p:nvSpPr>
          <p:cNvPr id="829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4550" cy="3490913"/>
          </a:xfrm>
          <a:solidFill>
            <a:srgbClr val="FFFFFF"/>
          </a:solidFill>
          <a:ln/>
        </p:spPr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414" y="4421823"/>
            <a:ext cx="5150273" cy="418909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277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C5D51-FB51-4D63-870E-1D649A32BE3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40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C5D51-FB51-4D63-870E-1D649A32BE3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172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C5D51-FB51-4D63-870E-1D649A32BE3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51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214213-E691-485E-A3CA-CD32174212DD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82947" name="Rectangle 7"/>
          <p:cNvSpPr txBox="1">
            <a:spLocks noGrp="1" noChangeArrowheads="1"/>
          </p:cNvSpPr>
          <p:nvPr/>
        </p:nvSpPr>
        <p:spPr bwMode="auto">
          <a:xfrm>
            <a:off x="3979757" y="8843645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24" tIns="46662" rIns="93324" bIns="46662" anchor="b"/>
          <a:lstStyle/>
          <a:p>
            <a:pPr algn="r"/>
            <a:fld id="{9046140A-658B-4574-A551-5222AA4335A5}" type="slidenum">
              <a:rPr lang="en-US" sz="1200"/>
              <a:pPr algn="r"/>
              <a:t>8</a:t>
            </a:fld>
            <a:endParaRPr lang="en-US" sz="1200" dirty="0"/>
          </a:p>
        </p:txBody>
      </p:sp>
      <p:sp>
        <p:nvSpPr>
          <p:cNvPr id="829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4550" cy="3490913"/>
          </a:xfrm>
          <a:solidFill>
            <a:srgbClr val="FFFFFF"/>
          </a:solidFill>
          <a:ln/>
        </p:spPr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414" y="4421823"/>
            <a:ext cx="5150273" cy="418909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396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214213-E691-485E-A3CA-CD32174212DD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82947" name="Rectangle 7"/>
          <p:cNvSpPr txBox="1">
            <a:spLocks noGrp="1" noChangeArrowheads="1"/>
          </p:cNvSpPr>
          <p:nvPr/>
        </p:nvSpPr>
        <p:spPr bwMode="auto">
          <a:xfrm>
            <a:off x="3979757" y="8843645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24" tIns="46662" rIns="93324" bIns="46662" anchor="b"/>
          <a:lstStyle/>
          <a:p>
            <a:pPr algn="r"/>
            <a:fld id="{9046140A-658B-4574-A551-5222AA4335A5}" type="slidenum">
              <a:rPr lang="en-US" sz="1200"/>
              <a:pPr algn="r"/>
              <a:t>9</a:t>
            </a:fld>
            <a:endParaRPr lang="en-US" sz="1200" dirty="0"/>
          </a:p>
        </p:txBody>
      </p:sp>
      <p:sp>
        <p:nvSpPr>
          <p:cNvPr id="829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4550" cy="3490913"/>
          </a:xfrm>
          <a:solidFill>
            <a:srgbClr val="FFFFFF"/>
          </a:solidFill>
          <a:ln/>
        </p:spPr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414" y="4421823"/>
            <a:ext cx="5150273" cy="418909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849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214213-E691-485E-A3CA-CD32174212DD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82947" name="Rectangle 7"/>
          <p:cNvSpPr txBox="1">
            <a:spLocks noGrp="1" noChangeArrowheads="1"/>
          </p:cNvSpPr>
          <p:nvPr/>
        </p:nvSpPr>
        <p:spPr bwMode="auto">
          <a:xfrm>
            <a:off x="3979757" y="8843645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24" tIns="46662" rIns="93324" bIns="46662" anchor="b"/>
          <a:lstStyle/>
          <a:p>
            <a:pPr algn="r"/>
            <a:fld id="{9046140A-658B-4574-A551-5222AA4335A5}" type="slidenum">
              <a:rPr lang="en-US" sz="1200"/>
              <a:pPr algn="r"/>
              <a:t>10</a:t>
            </a:fld>
            <a:endParaRPr lang="en-US" sz="1200" dirty="0"/>
          </a:p>
        </p:txBody>
      </p:sp>
      <p:sp>
        <p:nvSpPr>
          <p:cNvPr id="829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4550" cy="3490913"/>
          </a:xfrm>
          <a:solidFill>
            <a:srgbClr val="FFFFFF"/>
          </a:solidFill>
          <a:ln/>
        </p:spPr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414" y="4421823"/>
            <a:ext cx="5150273" cy="418909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313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A6DF8-97D0-4CFD-8C0B-10FEDB22B4C6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B3B4-E8E8-4E34-9717-7714206ADB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080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A6DF8-97D0-4CFD-8C0B-10FEDB22B4C6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B3B4-E8E8-4E34-9717-7714206ADB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875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A6DF8-97D0-4CFD-8C0B-10FEDB22B4C6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B3B4-E8E8-4E34-9717-7714206ADB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78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A6DF8-97D0-4CFD-8C0B-10FEDB22B4C6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B3B4-E8E8-4E34-9717-7714206ADB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123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A6DF8-97D0-4CFD-8C0B-10FEDB22B4C6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B3B4-E8E8-4E34-9717-7714206ADB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09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A6DF8-97D0-4CFD-8C0B-10FEDB22B4C6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B3B4-E8E8-4E34-9717-7714206ADB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794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A6DF8-97D0-4CFD-8C0B-10FEDB22B4C6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B3B4-E8E8-4E34-9717-7714206ADB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791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A6DF8-97D0-4CFD-8C0B-10FEDB22B4C6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B3B4-E8E8-4E34-9717-7714206ADB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088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A6DF8-97D0-4CFD-8C0B-10FEDB22B4C6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B3B4-E8E8-4E34-9717-7714206ADB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209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A6DF8-97D0-4CFD-8C0B-10FEDB22B4C6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B3B4-E8E8-4E34-9717-7714206ADB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374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A6DF8-97D0-4CFD-8C0B-10FEDB22B4C6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B3B4-E8E8-4E34-9717-7714206ADB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390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A6DF8-97D0-4CFD-8C0B-10FEDB22B4C6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0B3B4-E8E8-4E34-9717-7714206ADB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21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jp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293509"/>
            <a:ext cx="9155783" cy="650836"/>
          </a:xfrm>
          <a:prstGeom prst="rect">
            <a:avLst/>
          </a:prstGeom>
          <a:solidFill>
            <a:srgbClr val="00A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extBox 11"/>
          <p:cNvSpPr txBox="1"/>
          <p:nvPr/>
        </p:nvSpPr>
        <p:spPr>
          <a:xfrm>
            <a:off x="-1" y="6460266"/>
            <a:ext cx="9144001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Surency.com</a:t>
            </a:r>
            <a:endParaRPr lang="en-US" sz="9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algn="ctr"/>
            <a:endParaRPr lang="en-US" sz="135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0" y="5334000"/>
            <a:ext cx="9167566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-11785" y="0"/>
            <a:ext cx="6915923" cy="6165908"/>
          </a:xfrm>
          <a:prstGeom prst="rect">
            <a:avLst/>
          </a:prstGeom>
          <a:solidFill>
            <a:srgbClr val="004E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Rectangle 10"/>
          <p:cNvSpPr/>
          <p:nvPr/>
        </p:nvSpPr>
        <p:spPr>
          <a:xfrm>
            <a:off x="6627303" y="0"/>
            <a:ext cx="2516697" cy="6165908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Rectangle 12"/>
          <p:cNvSpPr/>
          <p:nvPr/>
        </p:nvSpPr>
        <p:spPr>
          <a:xfrm>
            <a:off x="-1" y="6130937"/>
            <a:ext cx="9155783" cy="162563"/>
          </a:xfrm>
          <a:prstGeom prst="rect">
            <a:avLst/>
          </a:prstGeom>
          <a:solidFill>
            <a:srgbClr val="DE2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5569" y="4030907"/>
            <a:ext cx="3533059" cy="28710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546" y="2223562"/>
            <a:ext cx="1719221" cy="171922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300304" y="2721564"/>
            <a:ext cx="629174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Blue Valley School District Surency Vision Benefits</a:t>
            </a:r>
          </a:p>
          <a:p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Open Enrollment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41" y="385891"/>
            <a:ext cx="3137735" cy="125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67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23"/>
    </mc:Choice>
    <mc:Fallback xmlns="">
      <p:transition spd="slow" advTm="762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307" y="1197533"/>
            <a:ext cx="8229600" cy="5599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You can manage your Surency Vision benefits online through your Member Account. Easily log in or register at </a:t>
            </a:r>
            <a:r>
              <a:rPr lang="en-US" sz="2000" b="1" dirty="0">
                <a:solidFill>
                  <a:srgbClr val="004E9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Surency.com</a:t>
            </a:r>
            <a:r>
              <a:rPr lang="en-US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1307" y="2424672"/>
            <a:ext cx="456361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4E9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Visit Your Online Member Account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Access your Surency Vision Plan specifics by downloading your Plan Design Summary.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Print your ID card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Review past claims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And more!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1785" y="5820190"/>
            <a:ext cx="9155785" cy="1064383"/>
          </a:xfrm>
          <a:prstGeom prst="rect">
            <a:avLst/>
          </a:prstGeom>
          <a:solidFill>
            <a:srgbClr val="004E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804" y="5877232"/>
            <a:ext cx="2210750" cy="8843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57200" y="13399"/>
            <a:ext cx="7029974" cy="1477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308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Online Member Account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439" y="2236017"/>
            <a:ext cx="2747015" cy="2743200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B9D94720-4E1A-49D9-992E-EDDDE15C21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20138" y="6434138"/>
            <a:ext cx="271462" cy="27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2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26"/>
    </mc:Choice>
    <mc:Fallback xmlns="">
      <p:transition spd="slow" advTm="213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71500" y="1600200"/>
            <a:ext cx="7124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j-lt"/>
              </a:rPr>
              <a:t>YOUR DENTAL BENEFITS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2" y="6096000"/>
            <a:ext cx="2480011" cy="2778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1785" y="-65942"/>
            <a:ext cx="9155785" cy="6928741"/>
          </a:xfrm>
          <a:prstGeom prst="rect">
            <a:avLst/>
          </a:prstGeom>
          <a:solidFill>
            <a:srgbClr val="004E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419448" y="440520"/>
            <a:ext cx="6837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Surency</a:t>
            </a:r>
            <a:r>
              <a:rPr lang="en-US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Vision Customer Service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6561" y="2344061"/>
            <a:ext cx="7977931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Us: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form: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Surency.com/Contact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Call: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866-818-8805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804" y="5877232"/>
            <a:ext cx="2210750" cy="884300"/>
          </a:xfrm>
          <a:prstGeom prst="rect">
            <a:avLst/>
          </a:prstGeom>
        </p:spPr>
      </p:pic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5EA79879-522D-4F9D-B67A-66E390890A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20138" y="6434138"/>
            <a:ext cx="271462" cy="27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44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142"/>
    </mc:Choice>
    <mc:Fallback xmlns="">
      <p:transition spd="slow" advTm="261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41"/>
            <a:ext cx="8229600" cy="9732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Surency Vision Provider Network: Access Network</a:t>
            </a:r>
          </a:p>
          <a:p>
            <a:pPr marL="0" indent="0">
              <a:buNone/>
            </a:pPr>
            <a:endParaRPr lang="en-US" sz="1800" b="1" dirty="0">
              <a:solidFill>
                <a:srgbClr val="DE2C84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800" b="1" dirty="0">
              <a:solidFill>
                <a:srgbClr val="DE2C84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1785" y="5798209"/>
            <a:ext cx="9155785" cy="1068583"/>
          </a:xfrm>
          <a:prstGeom prst="rect">
            <a:avLst/>
          </a:prstGeom>
          <a:solidFill>
            <a:srgbClr val="004E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804" y="5877232"/>
            <a:ext cx="2210750" cy="8843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7200" y="13399"/>
            <a:ext cx="7029974" cy="1477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308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Your Network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509475" y="2725294"/>
            <a:ext cx="4163193" cy="3064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 can easily search for an in-network vision provider by using the online provider search at </a:t>
            </a:r>
            <a:r>
              <a:rPr lang="en-US" sz="2000" b="1" dirty="0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Surency.com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Choose “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Access Network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” to begin your search.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5486" y="2294672"/>
            <a:ext cx="2743200" cy="2743200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0C3DD640-332A-4E97-9EF2-A32285E586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20138" y="6434138"/>
            <a:ext cx="271462" cy="27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12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99"/>
    </mc:Choice>
    <mc:Fallback xmlns="">
      <p:transition spd="slow" advTm="151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1785" y="5793813"/>
            <a:ext cx="9155785" cy="1068583"/>
          </a:xfrm>
          <a:prstGeom prst="rect">
            <a:avLst/>
          </a:prstGeom>
          <a:solidFill>
            <a:srgbClr val="004E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804" y="5877232"/>
            <a:ext cx="2210750" cy="8843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7200" y="13399"/>
            <a:ext cx="7029974" cy="1477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308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Your Network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492697" y="1595525"/>
            <a:ext cx="8001000" cy="9483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004E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Surency Vision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proud to offer a large, diverse network with retail chains and independent private practitioners that offer quality, convenience, and choice.</a:t>
            </a: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492697" y="4083800"/>
            <a:ext cx="8117903" cy="6297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also order glasses or contacts online using your in-network benefits.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7" b="41168"/>
          <a:stretch/>
        </p:blipFill>
        <p:spPr>
          <a:xfrm>
            <a:off x="1182672" y="4825123"/>
            <a:ext cx="2714625" cy="4795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351" y="4800330"/>
            <a:ext cx="2819400" cy="4790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2672" y="2776265"/>
            <a:ext cx="6665452" cy="797526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C04DE0D-6AF7-4600-8747-107E0FC2E6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720138" y="6434138"/>
            <a:ext cx="271462" cy="27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0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83"/>
    </mc:Choice>
    <mc:Fallback xmlns="">
      <p:transition spd="slow" advTm="229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1785" y="5789417"/>
            <a:ext cx="9155785" cy="1102139"/>
          </a:xfrm>
          <a:prstGeom prst="rect">
            <a:avLst/>
          </a:prstGeom>
          <a:solidFill>
            <a:srgbClr val="004E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832" y="5898335"/>
            <a:ext cx="2210750" cy="8843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7200" y="13399"/>
            <a:ext cx="7029974" cy="1477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308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Your Benefits Overview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294" y="5259898"/>
            <a:ext cx="2050547" cy="2297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0318" y="2214376"/>
            <a:ext cx="4261692" cy="740664"/>
          </a:xfrm>
          <a:prstGeom prst="rect">
            <a:avLst/>
          </a:prstGeom>
          <a:solidFill>
            <a:srgbClr val="00A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99844" y="4837290"/>
            <a:ext cx="4261692" cy="740664"/>
          </a:xfrm>
          <a:prstGeom prst="rect">
            <a:avLst/>
          </a:prstGeom>
          <a:solidFill>
            <a:srgbClr val="00A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90318" y="3076964"/>
            <a:ext cx="4261692" cy="740664"/>
          </a:xfrm>
          <a:prstGeom prst="rect">
            <a:avLst/>
          </a:prstGeom>
          <a:solidFill>
            <a:srgbClr val="00A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99844" y="3961063"/>
            <a:ext cx="4261692" cy="743252"/>
          </a:xfrm>
          <a:prstGeom prst="rect">
            <a:avLst/>
          </a:prstGeom>
          <a:solidFill>
            <a:srgbClr val="00A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1552" y="2383162"/>
            <a:ext cx="417998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Eye Exam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(once every calendar year)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37742" y="2416089"/>
            <a:ext cx="4054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$10 Copay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6044" y="3120583"/>
            <a:ext cx="41092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Frames Allowance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(once every 2 calendar years)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43244" y="3263095"/>
            <a:ext cx="4049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$130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6044" y="4017961"/>
            <a:ext cx="4114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Lens Allowance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(once every calendar year) </a:t>
            </a:r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 lieu of eyeglass lenses)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48752" y="4141697"/>
            <a:ext cx="4043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$130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90318" y="1334213"/>
            <a:ext cx="4256184" cy="740664"/>
          </a:xfrm>
          <a:prstGeom prst="rect">
            <a:avLst/>
          </a:prstGeom>
          <a:solidFill>
            <a:srgbClr val="00A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85569" y="1483237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Vision Network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48752" y="1481962"/>
            <a:ext cx="4043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Access network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6044" y="4879728"/>
            <a:ext cx="43986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Lens Fit and Follow-up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(standard)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50318" y="4977702"/>
            <a:ext cx="4043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$0 Copay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0318" y="5982771"/>
            <a:ext cx="5876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summary of benefits only and does not bind Surency to any coverage. For additional plan information, review you Summary of Benefits.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28216" y="1334213"/>
            <a:ext cx="4064366" cy="740664"/>
          </a:xfrm>
          <a:prstGeom prst="rect">
            <a:avLst/>
          </a:prstGeom>
          <a:noFill/>
          <a:ln>
            <a:solidFill>
              <a:srgbClr val="004E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828216" y="2221129"/>
            <a:ext cx="4064366" cy="740664"/>
          </a:xfrm>
          <a:prstGeom prst="rect">
            <a:avLst/>
          </a:prstGeom>
          <a:noFill/>
          <a:ln>
            <a:solidFill>
              <a:srgbClr val="004E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843244" y="3063722"/>
            <a:ext cx="4049338" cy="740664"/>
          </a:xfrm>
          <a:prstGeom prst="rect">
            <a:avLst/>
          </a:prstGeom>
          <a:noFill/>
          <a:ln>
            <a:solidFill>
              <a:srgbClr val="004E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843244" y="3954038"/>
            <a:ext cx="4049338" cy="740664"/>
          </a:xfrm>
          <a:prstGeom prst="rect">
            <a:avLst/>
          </a:prstGeom>
          <a:noFill/>
          <a:ln>
            <a:solidFill>
              <a:srgbClr val="004E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4848752" y="4826328"/>
            <a:ext cx="4043830" cy="740664"/>
          </a:xfrm>
          <a:prstGeom prst="rect">
            <a:avLst/>
          </a:prstGeom>
          <a:noFill/>
          <a:ln>
            <a:solidFill>
              <a:srgbClr val="004E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2" name="Audio 41">
            <a:hlinkClick r:id="" action="ppaction://media"/>
            <a:extLst>
              <a:ext uri="{FF2B5EF4-FFF2-40B4-BE49-F238E27FC236}">
                <a16:creationId xmlns:a16="http://schemas.microsoft.com/office/drawing/2014/main" id="{0E6D6F6B-B6B0-4277-85FA-EBE34DE337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41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938"/>
    </mc:Choice>
    <mc:Fallback xmlns="">
      <p:transition spd="slow" advTm="319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1785" y="5789417"/>
            <a:ext cx="9155785" cy="1102139"/>
          </a:xfrm>
          <a:prstGeom prst="rect">
            <a:avLst/>
          </a:prstGeom>
          <a:solidFill>
            <a:srgbClr val="004E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832" y="5898335"/>
            <a:ext cx="2210750" cy="8843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7200" y="13399"/>
            <a:ext cx="7029974" cy="1477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308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Your Benefits Overview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294" y="5259898"/>
            <a:ext cx="2050547" cy="2297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44428" y="2214376"/>
            <a:ext cx="3707581" cy="740664"/>
          </a:xfrm>
          <a:prstGeom prst="rect">
            <a:avLst/>
          </a:prstGeom>
          <a:solidFill>
            <a:srgbClr val="00A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44428" y="4837290"/>
            <a:ext cx="3717108" cy="740664"/>
          </a:xfrm>
          <a:prstGeom prst="rect">
            <a:avLst/>
          </a:prstGeom>
          <a:solidFill>
            <a:srgbClr val="00A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4428" y="3076964"/>
            <a:ext cx="3707582" cy="740664"/>
          </a:xfrm>
          <a:prstGeom prst="rect">
            <a:avLst/>
          </a:prstGeom>
          <a:solidFill>
            <a:srgbClr val="00A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428" y="3961063"/>
            <a:ext cx="3717108" cy="743252"/>
          </a:xfrm>
          <a:prstGeom prst="rect">
            <a:avLst/>
          </a:prstGeom>
          <a:solidFill>
            <a:srgbClr val="00A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74458" y="2384653"/>
            <a:ext cx="358707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Vision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37742" y="2399263"/>
            <a:ext cx="4054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$25 Copay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74458" y="3258138"/>
            <a:ext cx="3506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Bifocal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43244" y="3251828"/>
            <a:ext cx="4049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$25 Copay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74458" y="4125913"/>
            <a:ext cx="3516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Trifocal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48752" y="4133218"/>
            <a:ext cx="4043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$25 Copay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90318" y="1334213"/>
            <a:ext cx="8402264" cy="740664"/>
          </a:xfrm>
          <a:prstGeom prst="rect">
            <a:avLst/>
          </a:prstGeom>
          <a:solidFill>
            <a:srgbClr val="00A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85568" y="1483237"/>
            <a:ext cx="748464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Plastic Lenses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(once every calendar year)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74458" y="5019088"/>
            <a:ext cx="3800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Lenticular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58433" y="5005846"/>
            <a:ext cx="4043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$25 Copay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0318" y="5982771"/>
            <a:ext cx="5876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summary of benefits only and does not bind Surency to any coverage. For additional plan information, review you Summary of Benefits.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828216" y="2221129"/>
            <a:ext cx="4064366" cy="740664"/>
          </a:xfrm>
          <a:prstGeom prst="rect">
            <a:avLst/>
          </a:prstGeom>
          <a:noFill/>
          <a:ln>
            <a:solidFill>
              <a:srgbClr val="004E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843244" y="3063722"/>
            <a:ext cx="4049338" cy="740664"/>
          </a:xfrm>
          <a:prstGeom prst="rect">
            <a:avLst/>
          </a:prstGeom>
          <a:noFill/>
          <a:ln>
            <a:solidFill>
              <a:srgbClr val="004E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843244" y="3954038"/>
            <a:ext cx="4049338" cy="740664"/>
          </a:xfrm>
          <a:prstGeom prst="rect">
            <a:avLst/>
          </a:prstGeom>
          <a:noFill/>
          <a:ln>
            <a:solidFill>
              <a:srgbClr val="004E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4848752" y="4826328"/>
            <a:ext cx="4043830" cy="740664"/>
          </a:xfrm>
          <a:prstGeom prst="rect">
            <a:avLst/>
          </a:prstGeom>
          <a:noFill/>
          <a:ln>
            <a:solidFill>
              <a:srgbClr val="004E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DD304A9-FBFE-42F8-B1B3-0CE46C0B37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20138" y="6434138"/>
            <a:ext cx="271462" cy="27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72"/>
    </mc:Choice>
    <mc:Fallback xmlns="">
      <p:transition spd="slow" advTm="174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1785" y="5789417"/>
            <a:ext cx="9155785" cy="1102139"/>
          </a:xfrm>
          <a:prstGeom prst="rect">
            <a:avLst/>
          </a:prstGeom>
          <a:solidFill>
            <a:srgbClr val="004E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832" y="5898335"/>
            <a:ext cx="2210750" cy="8843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7200" y="13399"/>
            <a:ext cx="7029974" cy="1477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308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Your Benefits Overview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294" y="5259898"/>
            <a:ext cx="2050547" cy="2297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44428" y="2214376"/>
            <a:ext cx="3707581" cy="740664"/>
          </a:xfrm>
          <a:prstGeom prst="rect">
            <a:avLst/>
          </a:prstGeom>
          <a:solidFill>
            <a:srgbClr val="00A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44428" y="4837290"/>
            <a:ext cx="3717108" cy="740664"/>
          </a:xfrm>
          <a:prstGeom prst="rect">
            <a:avLst/>
          </a:prstGeom>
          <a:solidFill>
            <a:srgbClr val="00A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4428" y="3076964"/>
            <a:ext cx="3707582" cy="740664"/>
          </a:xfrm>
          <a:prstGeom prst="rect">
            <a:avLst/>
          </a:prstGeom>
          <a:solidFill>
            <a:srgbClr val="00A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428" y="3961063"/>
            <a:ext cx="3717108" cy="743252"/>
          </a:xfrm>
          <a:prstGeom prst="rect">
            <a:avLst/>
          </a:prstGeom>
          <a:solidFill>
            <a:srgbClr val="00A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74458" y="2419562"/>
            <a:ext cx="358707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Polycarbonate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37742" y="2388249"/>
            <a:ext cx="4054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Adults: $40 Copay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74458" y="3265714"/>
            <a:ext cx="3506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 Coating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43244" y="3239284"/>
            <a:ext cx="4049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$15 Copay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75064" y="4089510"/>
            <a:ext cx="3516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(solid and gradient)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48752" y="4145376"/>
            <a:ext cx="4043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$15 Copay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90318" y="1334213"/>
            <a:ext cx="8402264" cy="740664"/>
          </a:xfrm>
          <a:prstGeom prst="rect">
            <a:avLst/>
          </a:prstGeom>
          <a:solidFill>
            <a:srgbClr val="00A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85568" y="1483237"/>
            <a:ext cx="748464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Lens Options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(once every calendar year)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74458" y="5018746"/>
            <a:ext cx="3800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Scratch-Resistant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48752" y="4987969"/>
            <a:ext cx="4043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$15 Copay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0318" y="5982771"/>
            <a:ext cx="5876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This is a summary of benefits only and does not bind Surency to any coverage. For more information on Lens Options available to you, review your Summary of Benefits.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828216" y="2221129"/>
            <a:ext cx="4064366" cy="740664"/>
          </a:xfrm>
          <a:prstGeom prst="rect">
            <a:avLst/>
          </a:prstGeom>
          <a:noFill/>
          <a:ln>
            <a:solidFill>
              <a:srgbClr val="004E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843244" y="3063722"/>
            <a:ext cx="4049338" cy="740664"/>
          </a:xfrm>
          <a:prstGeom prst="rect">
            <a:avLst/>
          </a:prstGeom>
          <a:noFill/>
          <a:ln>
            <a:solidFill>
              <a:srgbClr val="004E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843244" y="3954038"/>
            <a:ext cx="4049338" cy="740664"/>
          </a:xfrm>
          <a:prstGeom prst="rect">
            <a:avLst/>
          </a:prstGeom>
          <a:noFill/>
          <a:ln>
            <a:solidFill>
              <a:srgbClr val="004E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4848752" y="4826328"/>
            <a:ext cx="4043830" cy="740664"/>
          </a:xfrm>
          <a:prstGeom prst="rect">
            <a:avLst/>
          </a:prstGeom>
          <a:noFill/>
          <a:ln>
            <a:solidFill>
              <a:srgbClr val="004E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Audio 25">
            <a:hlinkClick r:id="" action="ppaction://media"/>
            <a:extLst>
              <a:ext uri="{FF2B5EF4-FFF2-40B4-BE49-F238E27FC236}">
                <a16:creationId xmlns:a16="http://schemas.microsoft.com/office/drawing/2014/main" id="{1CE8C4D2-636A-46A4-82C6-922BD313D0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20138" y="6434138"/>
            <a:ext cx="271462" cy="27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86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26"/>
    </mc:Choice>
    <mc:Fallback xmlns="">
      <p:transition spd="slow" advTm="196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6722"/>
            <a:ext cx="4949505" cy="433454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400" b="1" dirty="0">
                <a:solidFill>
                  <a:srgbClr val="004E9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Member Perks/Additional Savings with Your Surency Vision Plan:</a:t>
            </a:r>
          </a:p>
          <a:p>
            <a:pPr marL="285750" indent="-285750"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40%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off additional pair of prescription eyeglasses or sunglasses</a:t>
            </a:r>
          </a:p>
          <a:p>
            <a:pPr marL="285750" indent="-285750"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off non-covered items such as cleaning cloths and solution</a:t>
            </a:r>
          </a:p>
          <a:p>
            <a:pPr marL="285750" indent="-285750"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15%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off LASIK retail,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5%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 LASIK promotion</a:t>
            </a:r>
          </a:p>
          <a:p>
            <a:pPr marL="285750" indent="-285750">
              <a:defRPr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2000" b="1" dirty="0">
                <a:solidFill>
                  <a:srgbClr val="DE2C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Surency.com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52" y="5486403"/>
            <a:ext cx="2050547" cy="2297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11785" y="5798209"/>
            <a:ext cx="9155785" cy="1064383"/>
          </a:xfrm>
          <a:prstGeom prst="rect">
            <a:avLst/>
          </a:prstGeom>
          <a:solidFill>
            <a:srgbClr val="004E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804" y="5877232"/>
            <a:ext cx="2210750" cy="88430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457200" y="13399"/>
            <a:ext cx="7029974" cy="1477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308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Your Member Perks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6156" y="1564641"/>
            <a:ext cx="2743200" cy="2743200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4FF00955-FA16-4B34-B4E2-DECE343AD7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20138" y="6434138"/>
            <a:ext cx="271462" cy="27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62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201"/>
    </mc:Choice>
    <mc:Fallback xmlns="">
      <p:transition spd="slow" advTm="352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2" y="6096000"/>
            <a:ext cx="2480011" cy="2778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30772" y="-39564"/>
            <a:ext cx="9186558" cy="6923942"/>
          </a:xfrm>
          <a:prstGeom prst="rect">
            <a:avLst/>
          </a:prstGeom>
          <a:solidFill>
            <a:srgbClr val="004E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419448" y="440520"/>
            <a:ext cx="6837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Member Tools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062" y="1918981"/>
            <a:ext cx="3525895" cy="35209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804" y="5877232"/>
            <a:ext cx="2210750" cy="8843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8C9DC8B-05E4-4940-A0DD-77B8ABFBEF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720138" y="6434138"/>
            <a:ext cx="271462" cy="27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65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72"/>
    </mc:Choice>
    <mc:Fallback xmlns="">
      <p:transition spd="slow" advTm="135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814" y="-154753"/>
            <a:ext cx="4489317" cy="1477962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00308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Mobile App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813" y="1022659"/>
            <a:ext cx="5105261" cy="5040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Access your benefits from anywhere with the </a:t>
            </a:r>
            <a:r>
              <a:rPr lang="en-US" sz="2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Surency</a:t>
            </a:r>
            <a:r>
              <a:rPr lang="en-US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Vision Mobile App.</a:t>
            </a:r>
          </a:p>
        </p:txBody>
      </p:sp>
      <p:sp>
        <p:nvSpPr>
          <p:cNvPr id="4" name="Rectangle 3"/>
          <p:cNvSpPr/>
          <p:nvPr/>
        </p:nvSpPr>
        <p:spPr>
          <a:xfrm>
            <a:off x="428208" y="1830670"/>
            <a:ext cx="5738331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4E9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Access the Information You Need:</a:t>
            </a:r>
            <a:endParaRPr lang="en-US" sz="2400" dirty="0">
              <a:solidFill>
                <a:srgbClr val="004E9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Find an in-network provider near you.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Use your mobile ID card at your next eye exam.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View your benefits, eligibility and claims.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Order replacement contacts at ContactsDirect.com, and purchase glasses at Glasses.com. Enter your Surency Vision insurance information on both websites, and your insurance benefits will apply at checkout.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562" y="4081379"/>
            <a:ext cx="1285875" cy="381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873" y="4546043"/>
            <a:ext cx="1521253" cy="5887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539" y="683525"/>
            <a:ext cx="2747015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-11785" y="5798209"/>
            <a:ext cx="9155785" cy="1064383"/>
          </a:xfrm>
          <a:prstGeom prst="rect">
            <a:avLst/>
          </a:prstGeom>
          <a:solidFill>
            <a:srgbClr val="004E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804" y="5877232"/>
            <a:ext cx="2210750" cy="884300"/>
          </a:xfrm>
          <a:prstGeom prst="rect">
            <a:avLst/>
          </a:prstGeom>
        </p:spPr>
      </p:pic>
      <p:pic>
        <p:nvPicPr>
          <p:cNvPr id="19" name="Audio 18">
            <a:hlinkClick r:id="" action="ppaction://media"/>
            <a:extLst>
              <a:ext uri="{FF2B5EF4-FFF2-40B4-BE49-F238E27FC236}">
                <a16:creationId xmlns:a16="http://schemas.microsoft.com/office/drawing/2014/main" id="{7482D31D-4245-4B65-9204-47D4E6EF25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720138" y="6434138"/>
            <a:ext cx="271462" cy="27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03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87"/>
    </mc:Choice>
    <mc:Fallback xmlns="">
      <p:transition spd="slow" advTm="249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986</TotalTime>
  <Words>533</Words>
  <Application>Microsoft Office PowerPoint</Application>
  <PresentationFormat>On-screen Show (4:3)</PresentationFormat>
  <Paragraphs>89</Paragraphs>
  <Slides>11</Slides>
  <Notes>10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Mobile App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Valadez</dc:creator>
  <cp:lastModifiedBy>Erin Baker</cp:lastModifiedBy>
  <cp:revision>62</cp:revision>
  <dcterms:created xsi:type="dcterms:W3CDTF">2020-07-28T16:59:26Z</dcterms:created>
  <dcterms:modified xsi:type="dcterms:W3CDTF">2025-09-26T20:19:38Z</dcterms:modified>
</cp:coreProperties>
</file>